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18.xml" ContentType="application/inkml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8" r:id="rId1"/>
  </p:sldMasterIdLst>
  <p:sldIdLst>
    <p:sldId id="340" r:id="rId2"/>
    <p:sldId id="338" r:id="rId3"/>
    <p:sldId id="275" r:id="rId4"/>
    <p:sldId id="342" r:id="rId5"/>
    <p:sldId id="306" r:id="rId6"/>
    <p:sldId id="276" r:id="rId7"/>
    <p:sldId id="277" r:id="rId8"/>
    <p:sldId id="278" r:id="rId9"/>
    <p:sldId id="279" r:id="rId10"/>
    <p:sldId id="307" r:id="rId11"/>
    <p:sldId id="312" r:id="rId12"/>
    <p:sldId id="268" r:id="rId13"/>
    <p:sldId id="269" r:id="rId14"/>
    <p:sldId id="271" r:id="rId15"/>
    <p:sldId id="273" r:id="rId16"/>
    <p:sldId id="272" r:id="rId17"/>
    <p:sldId id="257" r:id="rId18"/>
    <p:sldId id="256" r:id="rId19"/>
    <p:sldId id="261" r:id="rId20"/>
    <p:sldId id="258" r:id="rId21"/>
    <p:sldId id="259" r:id="rId22"/>
    <p:sldId id="260" r:id="rId23"/>
    <p:sldId id="262" r:id="rId24"/>
    <p:sldId id="270" r:id="rId25"/>
    <p:sldId id="263" r:id="rId26"/>
    <p:sldId id="286" r:id="rId27"/>
    <p:sldId id="288" r:id="rId28"/>
    <p:sldId id="266" r:id="rId29"/>
    <p:sldId id="289" r:id="rId30"/>
    <p:sldId id="290" r:id="rId31"/>
    <p:sldId id="343" r:id="rId32"/>
    <p:sldId id="328" r:id="rId33"/>
    <p:sldId id="294" r:id="rId34"/>
    <p:sldId id="313" r:id="rId35"/>
    <p:sldId id="314" r:id="rId36"/>
    <p:sldId id="293" r:id="rId37"/>
    <p:sldId id="341" r:id="rId38"/>
    <p:sldId id="334" r:id="rId39"/>
    <p:sldId id="337" r:id="rId40"/>
    <p:sldId id="329" r:id="rId41"/>
    <p:sldId id="331" r:id="rId42"/>
    <p:sldId id="332" r:id="rId43"/>
    <p:sldId id="333" r:id="rId44"/>
    <p:sldId id="335" r:id="rId45"/>
    <p:sldId id="336" r:id="rId46"/>
    <p:sldId id="330" r:id="rId47"/>
    <p:sldId id="308" r:id="rId48"/>
    <p:sldId id="309" r:id="rId49"/>
    <p:sldId id="310" r:id="rId50"/>
    <p:sldId id="311" r:id="rId51"/>
    <p:sldId id="344" r:id="rId52"/>
    <p:sldId id="280" r:id="rId53"/>
    <p:sldId id="281" r:id="rId54"/>
    <p:sldId id="321" r:id="rId55"/>
    <p:sldId id="315" r:id="rId56"/>
    <p:sldId id="316" r:id="rId57"/>
    <p:sldId id="318" r:id="rId58"/>
    <p:sldId id="317" r:id="rId59"/>
    <p:sldId id="326" r:id="rId60"/>
    <p:sldId id="327" r:id="rId61"/>
    <p:sldId id="325" r:id="rId62"/>
    <p:sldId id="323" r:id="rId63"/>
    <p:sldId id="324" r:id="rId64"/>
    <p:sldId id="319" r:id="rId65"/>
    <p:sldId id="284" r:id="rId66"/>
    <p:sldId id="282" r:id="rId67"/>
    <p:sldId id="283" r:id="rId68"/>
    <p:sldId id="285" r:id="rId69"/>
    <p:sldId id="300" r:id="rId70"/>
    <p:sldId id="320" r:id="rId71"/>
    <p:sldId id="345" r:id="rId72"/>
    <p:sldId id="346" r:id="rId73"/>
    <p:sldId id="347" r:id="rId74"/>
    <p:sldId id="348" r:id="rId75"/>
    <p:sldId id="349" r:id="rId76"/>
    <p:sldId id="350" r:id="rId77"/>
    <p:sldId id="351" r:id="rId78"/>
    <p:sldId id="353" r:id="rId79"/>
    <p:sldId id="354" r:id="rId80"/>
    <p:sldId id="265" r:id="rId81"/>
    <p:sldId id="264" r:id="rId82"/>
    <p:sldId id="302" r:id="rId83"/>
    <p:sldId id="295" r:id="rId84"/>
    <p:sldId id="301" r:id="rId85"/>
    <p:sldId id="303" r:id="rId86"/>
    <p:sldId id="305" r:id="rId87"/>
    <p:sldId id="304" r:id="rId88"/>
    <p:sldId id="274" r:id="rId8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1646" autoAdjust="0"/>
  </p:normalViewPr>
  <p:slideViewPr>
    <p:cSldViewPr snapToGrid="0" snapToObjects="1">
      <p:cViewPr varScale="1">
        <p:scale>
          <a:sx n="101" d="100"/>
          <a:sy n="101" d="100"/>
        </p:scale>
        <p:origin x="223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she Sigaroudi" userId="aa35c442-c712-46b4-9f52-1e4c8b5a1e4b" providerId="ADAL" clId="{FBC9EF00-DBF1-4D6F-B1FD-51B0FCD5FDA7}"/>
    <pc:docChg chg="undo custSel addSld delSld modSld sldOrd">
      <pc:chgData name="Anoushe Sigaroudi" userId="aa35c442-c712-46b4-9f52-1e4c8b5a1e4b" providerId="ADAL" clId="{FBC9EF00-DBF1-4D6F-B1FD-51B0FCD5FDA7}" dt="2026-08-29T08:14:04.287" v="4140" actId="27636"/>
      <pc:docMkLst>
        <pc:docMk/>
      </pc:docMkLst>
      <pc:sldChg chg="addSp delSp modSp new mod setBg setClrOvrMap delDesignElem">
        <pc:chgData name="Anoushe Sigaroudi" userId="aa35c442-c712-46b4-9f52-1e4c8b5a1e4b" providerId="ADAL" clId="{FBC9EF00-DBF1-4D6F-B1FD-51B0FCD5FDA7}" dt="2026-08-29T08:14:04.287" v="4140" actId="27636"/>
        <pc:sldMkLst>
          <pc:docMk/>
          <pc:sldMk cId="2344880471" sldId="342"/>
        </pc:sldMkLst>
        <pc:spChg chg="mod">
          <ac:chgData name="Anoushe Sigaroudi" userId="aa35c442-c712-46b4-9f52-1e4c8b5a1e4b" providerId="ADAL" clId="{FBC9EF00-DBF1-4D6F-B1FD-51B0FCD5FDA7}" dt="2026-08-29T08:14:04.287" v="4140" actId="27636"/>
          <ac:spMkLst>
            <pc:docMk/>
            <pc:sldMk cId="2344880471" sldId="342"/>
            <ac:spMk id="3" creationId="{06CF140D-73AF-0AFB-95F2-02D6F1C388E1}"/>
          </ac:spMkLst>
        </pc:spChg>
      </pc:sldChg>
    </pc:docChg>
  </pc:docChgLst>
</pc:chgInfo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859508-0CB5-47C4-88ED-75561A69E170}" type="doc">
      <dgm:prSet loTypeId="urn:microsoft.com/office/officeart/2005/8/layout/process4" loCatId="process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BACC59CA-6F8E-45FC-BF11-85112D6ADC62}">
      <dgm:prSet/>
      <dgm:spPr/>
      <dgm:t>
        <a:bodyPr/>
        <a:lstStyle/>
        <a:p>
          <a:r>
            <a:rPr lang="en-US" dirty="0"/>
            <a:t>Overview for Planning Healthcare and Welfare Initiatives, Primarily Focused on Children.</a:t>
          </a:r>
        </a:p>
      </dgm:t>
    </dgm:pt>
    <dgm:pt modelId="{43ECCF58-9F5C-43F5-98F4-C639031E5394}" type="parTrans" cxnId="{E3985003-AB5D-4711-BE0A-5505EE76515B}">
      <dgm:prSet/>
      <dgm:spPr/>
      <dgm:t>
        <a:bodyPr/>
        <a:lstStyle/>
        <a:p>
          <a:endParaRPr lang="en-US"/>
        </a:p>
      </dgm:t>
    </dgm:pt>
    <dgm:pt modelId="{CD9C061D-8C5F-4F2F-93E0-F64F4BEC3368}" type="sibTrans" cxnId="{E3985003-AB5D-4711-BE0A-5505EE76515B}">
      <dgm:prSet/>
      <dgm:spPr/>
      <dgm:t>
        <a:bodyPr/>
        <a:lstStyle/>
        <a:p>
          <a:endParaRPr lang="en-US"/>
        </a:p>
      </dgm:t>
    </dgm:pt>
    <dgm:pt modelId="{3437F1E7-22FC-4B00-8259-1C86154B6871}">
      <dgm:prSet/>
      <dgm:spPr/>
      <dgm:t>
        <a:bodyPr/>
        <a:lstStyle/>
        <a:p>
          <a:r>
            <a:rPr lang="en-US"/>
            <a:t>Focus: population structure, vulnerable communities, Salud system, NGO:s inclusive churches activities such as orphanages and NGO like Patronato Pro Niños activities, and mobile clinic capacity.</a:t>
          </a:r>
        </a:p>
      </dgm:t>
    </dgm:pt>
    <dgm:pt modelId="{CE5C074A-1274-46E3-BD5E-D51F8CAC70DC}" type="parTrans" cxnId="{50440B8D-326D-473D-9F64-63A80AC82BBA}">
      <dgm:prSet/>
      <dgm:spPr/>
      <dgm:t>
        <a:bodyPr/>
        <a:lstStyle/>
        <a:p>
          <a:endParaRPr lang="en-US"/>
        </a:p>
      </dgm:t>
    </dgm:pt>
    <dgm:pt modelId="{7EC7D9EF-29DA-41F7-A66F-E4A8B70DCDBF}" type="sibTrans" cxnId="{50440B8D-326D-473D-9F64-63A80AC82BBA}">
      <dgm:prSet/>
      <dgm:spPr/>
      <dgm:t>
        <a:bodyPr/>
        <a:lstStyle/>
        <a:p>
          <a:endParaRPr lang="en-US"/>
        </a:p>
      </dgm:t>
    </dgm:pt>
    <dgm:pt modelId="{DAE4BBE9-D67D-45FA-9612-F45D9E45FB1B}" type="pres">
      <dgm:prSet presAssocID="{DD859508-0CB5-47C4-88ED-75561A69E170}" presName="Name0" presStyleCnt="0">
        <dgm:presLayoutVars>
          <dgm:dir/>
          <dgm:animLvl val="lvl"/>
          <dgm:resizeHandles val="exact"/>
        </dgm:presLayoutVars>
      </dgm:prSet>
      <dgm:spPr/>
    </dgm:pt>
    <dgm:pt modelId="{5309BFA5-C7ED-4AC3-91F7-FDB061C82AA6}" type="pres">
      <dgm:prSet presAssocID="{3437F1E7-22FC-4B00-8259-1C86154B6871}" presName="boxAndChildren" presStyleCnt="0"/>
      <dgm:spPr/>
    </dgm:pt>
    <dgm:pt modelId="{66BEAF7B-8394-4586-A165-88D7725F6956}" type="pres">
      <dgm:prSet presAssocID="{3437F1E7-22FC-4B00-8259-1C86154B6871}" presName="parentTextBox" presStyleLbl="node1" presStyleIdx="0" presStyleCnt="2"/>
      <dgm:spPr/>
    </dgm:pt>
    <dgm:pt modelId="{FC5D2583-F701-4FB6-9479-0D01768C3D3A}" type="pres">
      <dgm:prSet presAssocID="{CD9C061D-8C5F-4F2F-93E0-F64F4BEC3368}" presName="sp" presStyleCnt="0"/>
      <dgm:spPr/>
    </dgm:pt>
    <dgm:pt modelId="{9C0C8F17-84C3-45DA-8F4E-A70FA399C87F}" type="pres">
      <dgm:prSet presAssocID="{BACC59CA-6F8E-45FC-BF11-85112D6ADC62}" presName="arrowAndChildren" presStyleCnt="0"/>
      <dgm:spPr/>
    </dgm:pt>
    <dgm:pt modelId="{6CF891D1-A782-49B7-B803-CB23205A6822}" type="pres">
      <dgm:prSet presAssocID="{BACC59CA-6F8E-45FC-BF11-85112D6ADC62}" presName="parentTextArrow" presStyleLbl="node1" presStyleIdx="1" presStyleCnt="2" custLinFactNeighborX="6" custLinFactNeighborY="-74"/>
      <dgm:spPr/>
    </dgm:pt>
  </dgm:ptLst>
  <dgm:cxnLst>
    <dgm:cxn modelId="{E3985003-AB5D-4711-BE0A-5505EE76515B}" srcId="{DD859508-0CB5-47C4-88ED-75561A69E170}" destId="{BACC59CA-6F8E-45FC-BF11-85112D6ADC62}" srcOrd="0" destOrd="0" parTransId="{43ECCF58-9F5C-43F5-98F4-C639031E5394}" sibTransId="{CD9C061D-8C5F-4F2F-93E0-F64F4BEC3368}"/>
    <dgm:cxn modelId="{9551D16D-9297-4B3D-9785-9F06B11B3150}" type="presOf" srcId="{BACC59CA-6F8E-45FC-BF11-85112D6ADC62}" destId="{6CF891D1-A782-49B7-B803-CB23205A6822}" srcOrd="0" destOrd="0" presId="urn:microsoft.com/office/officeart/2005/8/layout/process4"/>
    <dgm:cxn modelId="{50440B8D-326D-473D-9F64-63A80AC82BBA}" srcId="{DD859508-0CB5-47C4-88ED-75561A69E170}" destId="{3437F1E7-22FC-4B00-8259-1C86154B6871}" srcOrd="1" destOrd="0" parTransId="{CE5C074A-1274-46E3-BD5E-D51F8CAC70DC}" sibTransId="{7EC7D9EF-29DA-41F7-A66F-E4A8B70DCDBF}"/>
    <dgm:cxn modelId="{F9B90B9D-72E1-487A-B369-EEE37F5E84A5}" type="presOf" srcId="{3437F1E7-22FC-4B00-8259-1C86154B6871}" destId="{66BEAF7B-8394-4586-A165-88D7725F6956}" srcOrd="0" destOrd="0" presId="urn:microsoft.com/office/officeart/2005/8/layout/process4"/>
    <dgm:cxn modelId="{D18F37B0-9968-48BE-AF89-E356B0AF4548}" type="presOf" srcId="{DD859508-0CB5-47C4-88ED-75561A69E170}" destId="{DAE4BBE9-D67D-45FA-9612-F45D9E45FB1B}" srcOrd="0" destOrd="0" presId="urn:microsoft.com/office/officeart/2005/8/layout/process4"/>
    <dgm:cxn modelId="{27717F72-99A3-4C04-8FCE-5A8ED3EDE8BB}" type="presParOf" srcId="{DAE4BBE9-D67D-45FA-9612-F45D9E45FB1B}" destId="{5309BFA5-C7ED-4AC3-91F7-FDB061C82AA6}" srcOrd="0" destOrd="0" presId="urn:microsoft.com/office/officeart/2005/8/layout/process4"/>
    <dgm:cxn modelId="{CFBA4BB3-0FB0-4A14-8CD8-D23153F8A6B9}" type="presParOf" srcId="{5309BFA5-C7ED-4AC3-91F7-FDB061C82AA6}" destId="{66BEAF7B-8394-4586-A165-88D7725F6956}" srcOrd="0" destOrd="0" presId="urn:microsoft.com/office/officeart/2005/8/layout/process4"/>
    <dgm:cxn modelId="{5FDD222B-76C9-457D-AE70-408F016103AE}" type="presParOf" srcId="{DAE4BBE9-D67D-45FA-9612-F45D9E45FB1B}" destId="{FC5D2583-F701-4FB6-9479-0D01768C3D3A}" srcOrd="1" destOrd="0" presId="urn:microsoft.com/office/officeart/2005/8/layout/process4"/>
    <dgm:cxn modelId="{2277E48D-F4D9-4DC8-8F87-2544BA73FF4A}" type="presParOf" srcId="{DAE4BBE9-D67D-45FA-9612-F45D9E45FB1B}" destId="{9C0C8F17-84C3-45DA-8F4E-A70FA399C87F}" srcOrd="2" destOrd="0" presId="urn:microsoft.com/office/officeart/2005/8/layout/process4"/>
    <dgm:cxn modelId="{7B7994F4-C9FA-47BF-95F1-7B3CF51E17BA}" type="presParOf" srcId="{9C0C8F17-84C3-45DA-8F4E-A70FA399C87F}" destId="{6CF891D1-A782-49B7-B803-CB23205A682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4676BB-72DB-42E6-AD15-84A51AAE17F1}" type="doc">
      <dgm:prSet loTypeId="urn:microsoft.com/office/officeart/2005/8/layout/vProcess5" loCatId="process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EFF2272-80B2-4546-8980-7E36722F9A12}">
      <dgm:prSet/>
      <dgm:spPr/>
      <dgm:t>
        <a:bodyPr/>
        <a:lstStyle/>
        <a:p>
          <a:r>
            <a:rPr lang="en-US"/>
            <a:t>Total municipality population: ~174,000</a:t>
          </a:r>
        </a:p>
      </dgm:t>
    </dgm:pt>
    <dgm:pt modelId="{3709F81C-75C8-4515-BC1F-7A3A67C08229}" type="parTrans" cxnId="{0F410C8E-3614-4222-8E35-AE02E6D0CE91}">
      <dgm:prSet/>
      <dgm:spPr/>
      <dgm:t>
        <a:bodyPr/>
        <a:lstStyle/>
        <a:p>
          <a:endParaRPr lang="en-US"/>
        </a:p>
      </dgm:t>
    </dgm:pt>
    <dgm:pt modelId="{286029BA-8A3A-4161-A9F5-DB90D0A24FAB}" type="sibTrans" cxnId="{0F410C8E-3614-4222-8E35-AE02E6D0CE91}">
      <dgm:prSet/>
      <dgm:spPr/>
      <dgm:t>
        <a:bodyPr/>
        <a:lstStyle/>
        <a:p>
          <a:endParaRPr lang="en-US"/>
        </a:p>
      </dgm:t>
    </dgm:pt>
    <dgm:pt modelId="{45C29947-5AA1-4F29-9526-0A0B866834DF}">
      <dgm:prSet/>
      <dgm:spPr/>
      <dgm:t>
        <a:bodyPr/>
        <a:lstStyle/>
        <a:p>
          <a:r>
            <a:rPr lang="en-US" dirty="0"/>
            <a:t>Urban population: ~70,000–80,000</a:t>
          </a:r>
        </a:p>
      </dgm:t>
    </dgm:pt>
    <dgm:pt modelId="{734552F2-EB9B-4F46-99CB-859657FF9C17}" type="parTrans" cxnId="{C3A554E6-776F-4975-9725-342B7C8E16F8}">
      <dgm:prSet/>
      <dgm:spPr/>
      <dgm:t>
        <a:bodyPr/>
        <a:lstStyle/>
        <a:p>
          <a:endParaRPr lang="en-US"/>
        </a:p>
      </dgm:t>
    </dgm:pt>
    <dgm:pt modelId="{D953A215-3719-472E-BEAF-C2185E4CC1D4}" type="sibTrans" cxnId="{C3A554E6-776F-4975-9725-342B7C8E16F8}">
      <dgm:prSet/>
      <dgm:spPr/>
      <dgm:t>
        <a:bodyPr/>
        <a:lstStyle/>
        <a:p>
          <a:endParaRPr lang="en-US"/>
        </a:p>
      </dgm:t>
    </dgm:pt>
    <dgm:pt modelId="{6EBBEE3D-183E-4DB7-9EC9-7D896EB2C598}">
      <dgm:prSet/>
      <dgm:spPr/>
      <dgm:t>
        <a:bodyPr/>
        <a:lstStyle/>
        <a:p>
          <a:r>
            <a:rPr lang="en-US"/>
            <a:t>Foreign residents: ~20,000–25,000</a:t>
          </a:r>
        </a:p>
      </dgm:t>
    </dgm:pt>
    <dgm:pt modelId="{8C10B1E9-6CD1-4AD3-9BE0-C7AF8D7269A3}" type="parTrans" cxnId="{BA795418-E844-4CBF-AE85-60C4A2D4F903}">
      <dgm:prSet/>
      <dgm:spPr/>
      <dgm:t>
        <a:bodyPr/>
        <a:lstStyle/>
        <a:p>
          <a:endParaRPr lang="en-US"/>
        </a:p>
      </dgm:t>
    </dgm:pt>
    <dgm:pt modelId="{654CCFD0-E133-4B5C-8110-DD8F97F33627}" type="sibTrans" cxnId="{BA795418-E844-4CBF-AE85-60C4A2D4F903}">
      <dgm:prSet/>
      <dgm:spPr/>
      <dgm:t>
        <a:bodyPr/>
        <a:lstStyle/>
        <a:p>
          <a:endParaRPr lang="en-US"/>
        </a:p>
      </dgm:t>
    </dgm:pt>
    <dgm:pt modelId="{19DE467D-3808-4E0F-BDBE-00222C76D673}">
      <dgm:prSet/>
      <dgm:spPr/>
      <dgm:t>
        <a:bodyPr/>
        <a:lstStyle/>
        <a:p>
          <a:r>
            <a:rPr lang="en-US"/>
            <a:t>Estimated Americans: ~10,000–12,000</a:t>
          </a:r>
        </a:p>
      </dgm:t>
    </dgm:pt>
    <dgm:pt modelId="{405124E8-DA7A-4200-823A-27C8EA58A684}" type="parTrans" cxnId="{B39D34D3-79FD-4D10-9A65-061812C3CB41}">
      <dgm:prSet/>
      <dgm:spPr/>
      <dgm:t>
        <a:bodyPr/>
        <a:lstStyle/>
        <a:p>
          <a:endParaRPr lang="en-US"/>
        </a:p>
      </dgm:t>
    </dgm:pt>
    <dgm:pt modelId="{1C9129F8-BD05-4BC9-8B93-84D1FBF4FBDC}" type="sibTrans" cxnId="{B39D34D3-79FD-4D10-9A65-061812C3CB41}">
      <dgm:prSet/>
      <dgm:spPr/>
      <dgm:t>
        <a:bodyPr/>
        <a:lstStyle/>
        <a:p>
          <a:endParaRPr lang="en-US"/>
        </a:p>
      </dgm:t>
    </dgm:pt>
    <dgm:pt modelId="{F89F06D1-0B3F-4B13-A3A9-1988D8E5BFEC}">
      <dgm:prSet/>
      <dgm:spPr/>
      <dgm:t>
        <a:bodyPr/>
        <a:lstStyle/>
        <a:p>
          <a:r>
            <a:rPr lang="en-US"/>
            <a:t>Mexican residents: ~150,000</a:t>
          </a:r>
        </a:p>
      </dgm:t>
    </dgm:pt>
    <dgm:pt modelId="{17B65502-D2C4-479A-8C63-B248D1B2B7DE}" type="parTrans" cxnId="{125937B3-472C-4335-B1A1-E522C0977719}">
      <dgm:prSet/>
      <dgm:spPr/>
      <dgm:t>
        <a:bodyPr/>
        <a:lstStyle/>
        <a:p>
          <a:endParaRPr lang="en-US"/>
        </a:p>
      </dgm:t>
    </dgm:pt>
    <dgm:pt modelId="{EFC4AE62-9E3D-416C-937F-8EF43280F297}" type="sibTrans" cxnId="{125937B3-472C-4335-B1A1-E522C0977719}">
      <dgm:prSet/>
      <dgm:spPr/>
      <dgm:t>
        <a:bodyPr/>
        <a:lstStyle/>
        <a:p>
          <a:endParaRPr lang="en-US"/>
        </a:p>
      </dgm:t>
    </dgm:pt>
    <dgm:pt modelId="{CB156A48-F0F8-4A05-8D7D-42C1819E304D}" type="pres">
      <dgm:prSet presAssocID="{DB4676BB-72DB-42E6-AD15-84A51AAE17F1}" presName="outerComposite" presStyleCnt="0">
        <dgm:presLayoutVars>
          <dgm:chMax val="5"/>
          <dgm:dir/>
          <dgm:resizeHandles val="exact"/>
        </dgm:presLayoutVars>
      </dgm:prSet>
      <dgm:spPr/>
    </dgm:pt>
    <dgm:pt modelId="{E3BE7C3D-C1C9-47AB-8E4F-44B251017F32}" type="pres">
      <dgm:prSet presAssocID="{DB4676BB-72DB-42E6-AD15-84A51AAE17F1}" presName="dummyMaxCanvas" presStyleCnt="0">
        <dgm:presLayoutVars/>
      </dgm:prSet>
      <dgm:spPr/>
    </dgm:pt>
    <dgm:pt modelId="{179BDD6A-244D-46E4-B96C-9B979926DC23}" type="pres">
      <dgm:prSet presAssocID="{DB4676BB-72DB-42E6-AD15-84A51AAE17F1}" presName="FiveNodes_1" presStyleLbl="node1" presStyleIdx="0" presStyleCnt="5">
        <dgm:presLayoutVars>
          <dgm:bulletEnabled val="1"/>
        </dgm:presLayoutVars>
      </dgm:prSet>
      <dgm:spPr/>
    </dgm:pt>
    <dgm:pt modelId="{7694DCDB-AE50-4257-9DD5-CE0CEC21B915}" type="pres">
      <dgm:prSet presAssocID="{DB4676BB-72DB-42E6-AD15-84A51AAE17F1}" presName="FiveNodes_2" presStyleLbl="node1" presStyleIdx="1" presStyleCnt="5">
        <dgm:presLayoutVars>
          <dgm:bulletEnabled val="1"/>
        </dgm:presLayoutVars>
      </dgm:prSet>
      <dgm:spPr/>
    </dgm:pt>
    <dgm:pt modelId="{5AAA57AB-5258-4DBB-8745-05D5E2965FDB}" type="pres">
      <dgm:prSet presAssocID="{DB4676BB-72DB-42E6-AD15-84A51AAE17F1}" presName="FiveNodes_3" presStyleLbl="node1" presStyleIdx="2" presStyleCnt="5">
        <dgm:presLayoutVars>
          <dgm:bulletEnabled val="1"/>
        </dgm:presLayoutVars>
      </dgm:prSet>
      <dgm:spPr/>
    </dgm:pt>
    <dgm:pt modelId="{D5CF1F36-8028-4EA1-AFD8-011E36834D2D}" type="pres">
      <dgm:prSet presAssocID="{DB4676BB-72DB-42E6-AD15-84A51AAE17F1}" presName="FiveNodes_4" presStyleLbl="node1" presStyleIdx="3" presStyleCnt="5">
        <dgm:presLayoutVars>
          <dgm:bulletEnabled val="1"/>
        </dgm:presLayoutVars>
      </dgm:prSet>
      <dgm:spPr/>
    </dgm:pt>
    <dgm:pt modelId="{60A27904-22FA-479F-A1EA-1EA510439C40}" type="pres">
      <dgm:prSet presAssocID="{DB4676BB-72DB-42E6-AD15-84A51AAE17F1}" presName="FiveNodes_5" presStyleLbl="node1" presStyleIdx="4" presStyleCnt="5">
        <dgm:presLayoutVars>
          <dgm:bulletEnabled val="1"/>
        </dgm:presLayoutVars>
      </dgm:prSet>
      <dgm:spPr/>
    </dgm:pt>
    <dgm:pt modelId="{70E0DDA6-68DC-4E87-8E0A-39C31F12FDCA}" type="pres">
      <dgm:prSet presAssocID="{DB4676BB-72DB-42E6-AD15-84A51AAE17F1}" presName="FiveConn_1-2" presStyleLbl="fgAccFollowNode1" presStyleIdx="0" presStyleCnt="4">
        <dgm:presLayoutVars>
          <dgm:bulletEnabled val="1"/>
        </dgm:presLayoutVars>
      </dgm:prSet>
      <dgm:spPr/>
    </dgm:pt>
    <dgm:pt modelId="{A28483DA-9D2C-4731-9C28-BC58501E065B}" type="pres">
      <dgm:prSet presAssocID="{DB4676BB-72DB-42E6-AD15-84A51AAE17F1}" presName="FiveConn_2-3" presStyleLbl="fgAccFollowNode1" presStyleIdx="1" presStyleCnt="4">
        <dgm:presLayoutVars>
          <dgm:bulletEnabled val="1"/>
        </dgm:presLayoutVars>
      </dgm:prSet>
      <dgm:spPr/>
    </dgm:pt>
    <dgm:pt modelId="{73898A0F-4774-4849-9B61-92111BF468A5}" type="pres">
      <dgm:prSet presAssocID="{DB4676BB-72DB-42E6-AD15-84A51AAE17F1}" presName="FiveConn_3-4" presStyleLbl="fgAccFollowNode1" presStyleIdx="2" presStyleCnt="4">
        <dgm:presLayoutVars>
          <dgm:bulletEnabled val="1"/>
        </dgm:presLayoutVars>
      </dgm:prSet>
      <dgm:spPr/>
    </dgm:pt>
    <dgm:pt modelId="{E79628CF-9A7E-4375-BE1E-B9FE5698E1E7}" type="pres">
      <dgm:prSet presAssocID="{DB4676BB-72DB-42E6-AD15-84A51AAE17F1}" presName="FiveConn_4-5" presStyleLbl="fgAccFollowNode1" presStyleIdx="3" presStyleCnt="4">
        <dgm:presLayoutVars>
          <dgm:bulletEnabled val="1"/>
        </dgm:presLayoutVars>
      </dgm:prSet>
      <dgm:spPr/>
    </dgm:pt>
    <dgm:pt modelId="{44DA8A66-1629-486F-AD99-831525158D43}" type="pres">
      <dgm:prSet presAssocID="{DB4676BB-72DB-42E6-AD15-84A51AAE17F1}" presName="FiveNodes_1_text" presStyleLbl="node1" presStyleIdx="4" presStyleCnt="5">
        <dgm:presLayoutVars>
          <dgm:bulletEnabled val="1"/>
        </dgm:presLayoutVars>
      </dgm:prSet>
      <dgm:spPr/>
    </dgm:pt>
    <dgm:pt modelId="{9DCD4677-E552-443B-BA42-47AB4DBB4C18}" type="pres">
      <dgm:prSet presAssocID="{DB4676BB-72DB-42E6-AD15-84A51AAE17F1}" presName="FiveNodes_2_text" presStyleLbl="node1" presStyleIdx="4" presStyleCnt="5">
        <dgm:presLayoutVars>
          <dgm:bulletEnabled val="1"/>
        </dgm:presLayoutVars>
      </dgm:prSet>
      <dgm:spPr/>
    </dgm:pt>
    <dgm:pt modelId="{80B12F63-89CD-4E4D-BB23-8906BD7C261D}" type="pres">
      <dgm:prSet presAssocID="{DB4676BB-72DB-42E6-AD15-84A51AAE17F1}" presName="FiveNodes_3_text" presStyleLbl="node1" presStyleIdx="4" presStyleCnt="5">
        <dgm:presLayoutVars>
          <dgm:bulletEnabled val="1"/>
        </dgm:presLayoutVars>
      </dgm:prSet>
      <dgm:spPr/>
    </dgm:pt>
    <dgm:pt modelId="{84C163E8-4017-494B-A132-60570CA8EBC0}" type="pres">
      <dgm:prSet presAssocID="{DB4676BB-72DB-42E6-AD15-84A51AAE17F1}" presName="FiveNodes_4_text" presStyleLbl="node1" presStyleIdx="4" presStyleCnt="5">
        <dgm:presLayoutVars>
          <dgm:bulletEnabled val="1"/>
        </dgm:presLayoutVars>
      </dgm:prSet>
      <dgm:spPr/>
    </dgm:pt>
    <dgm:pt modelId="{2602EB46-E9A8-46D2-B53E-604608A2D8BC}" type="pres">
      <dgm:prSet presAssocID="{DB4676BB-72DB-42E6-AD15-84A51AAE17F1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7952407-783D-4206-B8FE-62E797311C44}" type="presOf" srcId="{4EFF2272-80B2-4546-8980-7E36722F9A12}" destId="{179BDD6A-244D-46E4-B96C-9B979926DC23}" srcOrd="0" destOrd="0" presId="urn:microsoft.com/office/officeart/2005/8/layout/vProcess5"/>
    <dgm:cxn modelId="{DFC4CE13-E55B-4141-998F-E3627FE4CAB6}" type="presOf" srcId="{F89F06D1-0B3F-4B13-A3A9-1988D8E5BFEC}" destId="{60A27904-22FA-479F-A1EA-1EA510439C40}" srcOrd="0" destOrd="0" presId="urn:microsoft.com/office/officeart/2005/8/layout/vProcess5"/>
    <dgm:cxn modelId="{BA795418-E844-4CBF-AE85-60C4A2D4F903}" srcId="{DB4676BB-72DB-42E6-AD15-84A51AAE17F1}" destId="{6EBBEE3D-183E-4DB7-9EC9-7D896EB2C598}" srcOrd="2" destOrd="0" parTransId="{8C10B1E9-6CD1-4AD3-9BE0-C7AF8D7269A3}" sibTransId="{654CCFD0-E133-4B5C-8110-DD8F97F33627}"/>
    <dgm:cxn modelId="{8D38101B-329A-4579-952E-8AD37180F08C}" type="presOf" srcId="{654CCFD0-E133-4B5C-8110-DD8F97F33627}" destId="{73898A0F-4774-4849-9B61-92111BF468A5}" srcOrd="0" destOrd="0" presId="urn:microsoft.com/office/officeart/2005/8/layout/vProcess5"/>
    <dgm:cxn modelId="{8A40052F-4B1F-45AD-933C-AAFE4C43F38F}" type="presOf" srcId="{D953A215-3719-472E-BEAF-C2185E4CC1D4}" destId="{A28483DA-9D2C-4731-9C28-BC58501E065B}" srcOrd="0" destOrd="0" presId="urn:microsoft.com/office/officeart/2005/8/layout/vProcess5"/>
    <dgm:cxn modelId="{6F40945C-CBDF-4672-81C4-790E9F86DFA2}" type="presOf" srcId="{45C29947-5AA1-4F29-9526-0A0B866834DF}" destId="{9DCD4677-E552-443B-BA42-47AB4DBB4C18}" srcOrd="1" destOrd="0" presId="urn:microsoft.com/office/officeart/2005/8/layout/vProcess5"/>
    <dgm:cxn modelId="{F0DC4D5E-D2A2-4D7D-A364-1D155B1356A5}" type="presOf" srcId="{1C9129F8-BD05-4BC9-8B93-84D1FBF4FBDC}" destId="{E79628CF-9A7E-4375-BE1E-B9FE5698E1E7}" srcOrd="0" destOrd="0" presId="urn:microsoft.com/office/officeart/2005/8/layout/vProcess5"/>
    <dgm:cxn modelId="{EB928F4C-3CC9-45F2-A0E0-346995423EF5}" type="presOf" srcId="{19DE467D-3808-4E0F-BDBE-00222C76D673}" destId="{D5CF1F36-8028-4EA1-AFD8-011E36834D2D}" srcOrd="0" destOrd="0" presId="urn:microsoft.com/office/officeart/2005/8/layout/vProcess5"/>
    <dgm:cxn modelId="{1DE9466F-D19D-4599-BC85-05905ED99104}" type="presOf" srcId="{19DE467D-3808-4E0F-BDBE-00222C76D673}" destId="{84C163E8-4017-494B-A132-60570CA8EBC0}" srcOrd="1" destOrd="0" presId="urn:microsoft.com/office/officeart/2005/8/layout/vProcess5"/>
    <dgm:cxn modelId="{48B6CE55-49D9-4498-AFF2-BEF68DCB6B11}" type="presOf" srcId="{F89F06D1-0B3F-4B13-A3A9-1988D8E5BFEC}" destId="{2602EB46-E9A8-46D2-B53E-604608A2D8BC}" srcOrd="1" destOrd="0" presId="urn:microsoft.com/office/officeart/2005/8/layout/vProcess5"/>
    <dgm:cxn modelId="{0F410C8E-3614-4222-8E35-AE02E6D0CE91}" srcId="{DB4676BB-72DB-42E6-AD15-84A51AAE17F1}" destId="{4EFF2272-80B2-4546-8980-7E36722F9A12}" srcOrd="0" destOrd="0" parTransId="{3709F81C-75C8-4515-BC1F-7A3A67C08229}" sibTransId="{286029BA-8A3A-4161-A9F5-DB90D0A24FAB}"/>
    <dgm:cxn modelId="{125937B3-472C-4335-B1A1-E522C0977719}" srcId="{DB4676BB-72DB-42E6-AD15-84A51AAE17F1}" destId="{F89F06D1-0B3F-4B13-A3A9-1988D8E5BFEC}" srcOrd="4" destOrd="0" parTransId="{17B65502-D2C4-479A-8C63-B248D1B2B7DE}" sibTransId="{EFC4AE62-9E3D-416C-937F-8EF43280F297}"/>
    <dgm:cxn modelId="{141DD9B9-C4A5-48C9-9A47-C25C8BD9C2DA}" type="presOf" srcId="{6EBBEE3D-183E-4DB7-9EC9-7D896EB2C598}" destId="{80B12F63-89CD-4E4D-BB23-8906BD7C261D}" srcOrd="1" destOrd="0" presId="urn:microsoft.com/office/officeart/2005/8/layout/vProcess5"/>
    <dgm:cxn modelId="{B39D34D3-79FD-4D10-9A65-061812C3CB41}" srcId="{DB4676BB-72DB-42E6-AD15-84A51AAE17F1}" destId="{19DE467D-3808-4E0F-BDBE-00222C76D673}" srcOrd="3" destOrd="0" parTransId="{405124E8-DA7A-4200-823A-27C8EA58A684}" sibTransId="{1C9129F8-BD05-4BC9-8B93-84D1FBF4FBDC}"/>
    <dgm:cxn modelId="{A95ED7E0-5621-4842-9AF0-0A24AC361816}" type="presOf" srcId="{DB4676BB-72DB-42E6-AD15-84A51AAE17F1}" destId="{CB156A48-F0F8-4A05-8D7D-42C1819E304D}" srcOrd="0" destOrd="0" presId="urn:microsoft.com/office/officeart/2005/8/layout/vProcess5"/>
    <dgm:cxn modelId="{24A30BE6-48CB-4B37-8DEC-B108D2F40486}" type="presOf" srcId="{4EFF2272-80B2-4546-8980-7E36722F9A12}" destId="{44DA8A66-1629-486F-AD99-831525158D43}" srcOrd="1" destOrd="0" presId="urn:microsoft.com/office/officeart/2005/8/layout/vProcess5"/>
    <dgm:cxn modelId="{C3A554E6-776F-4975-9725-342B7C8E16F8}" srcId="{DB4676BB-72DB-42E6-AD15-84A51AAE17F1}" destId="{45C29947-5AA1-4F29-9526-0A0B866834DF}" srcOrd="1" destOrd="0" parTransId="{734552F2-EB9B-4F46-99CB-859657FF9C17}" sibTransId="{D953A215-3719-472E-BEAF-C2185E4CC1D4}"/>
    <dgm:cxn modelId="{FF02F8E7-6675-4800-A1FB-C9355C7F593B}" type="presOf" srcId="{45C29947-5AA1-4F29-9526-0A0B866834DF}" destId="{7694DCDB-AE50-4257-9DD5-CE0CEC21B915}" srcOrd="0" destOrd="0" presId="urn:microsoft.com/office/officeart/2005/8/layout/vProcess5"/>
    <dgm:cxn modelId="{FB8A63EA-8A75-48CB-AF04-03ACEB94CA5F}" type="presOf" srcId="{6EBBEE3D-183E-4DB7-9EC9-7D896EB2C598}" destId="{5AAA57AB-5258-4DBB-8745-05D5E2965FDB}" srcOrd="0" destOrd="0" presId="urn:microsoft.com/office/officeart/2005/8/layout/vProcess5"/>
    <dgm:cxn modelId="{78D4FEF5-BEDD-4C5A-97F3-04FF129A1292}" type="presOf" srcId="{286029BA-8A3A-4161-A9F5-DB90D0A24FAB}" destId="{70E0DDA6-68DC-4E87-8E0A-39C31F12FDCA}" srcOrd="0" destOrd="0" presId="urn:microsoft.com/office/officeart/2005/8/layout/vProcess5"/>
    <dgm:cxn modelId="{D27BB282-FDD1-4FF9-AD91-C6A50C3BD0A3}" type="presParOf" srcId="{CB156A48-F0F8-4A05-8D7D-42C1819E304D}" destId="{E3BE7C3D-C1C9-47AB-8E4F-44B251017F32}" srcOrd="0" destOrd="0" presId="urn:microsoft.com/office/officeart/2005/8/layout/vProcess5"/>
    <dgm:cxn modelId="{F87C4C9B-D18A-4EFE-929B-231C51B575BC}" type="presParOf" srcId="{CB156A48-F0F8-4A05-8D7D-42C1819E304D}" destId="{179BDD6A-244D-46E4-B96C-9B979926DC23}" srcOrd="1" destOrd="0" presId="urn:microsoft.com/office/officeart/2005/8/layout/vProcess5"/>
    <dgm:cxn modelId="{6BDF8584-78E0-4BDE-AFBD-93768999D7E9}" type="presParOf" srcId="{CB156A48-F0F8-4A05-8D7D-42C1819E304D}" destId="{7694DCDB-AE50-4257-9DD5-CE0CEC21B915}" srcOrd="2" destOrd="0" presId="urn:microsoft.com/office/officeart/2005/8/layout/vProcess5"/>
    <dgm:cxn modelId="{3E5D952E-5BA3-47A8-8FAA-AA8132C24999}" type="presParOf" srcId="{CB156A48-F0F8-4A05-8D7D-42C1819E304D}" destId="{5AAA57AB-5258-4DBB-8745-05D5E2965FDB}" srcOrd="3" destOrd="0" presId="urn:microsoft.com/office/officeart/2005/8/layout/vProcess5"/>
    <dgm:cxn modelId="{196E69D4-7196-40B2-9947-8CDC824EF53D}" type="presParOf" srcId="{CB156A48-F0F8-4A05-8D7D-42C1819E304D}" destId="{D5CF1F36-8028-4EA1-AFD8-011E36834D2D}" srcOrd="4" destOrd="0" presId="urn:microsoft.com/office/officeart/2005/8/layout/vProcess5"/>
    <dgm:cxn modelId="{EB3B17FA-0AC9-429A-A09B-45CCEF6AF5FC}" type="presParOf" srcId="{CB156A48-F0F8-4A05-8D7D-42C1819E304D}" destId="{60A27904-22FA-479F-A1EA-1EA510439C40}" srcOrd="5" destOrd="0" presId="urn:microsoft.com/office/officeart/2005/8/layout/vProcess5"/>
    <dgm:cxn modelId="{D29B7CA7-9594-4DC2-91DB-9852F25472FA}" type="presParOf" srcId="{CB156A48-F0F8-4A05-8D7D-42C1819E304D}" destId="{70E0DDA6-68DC-4E87-8E0A-39C31F12FDCA}" srcOrd="6" destOrd="0" presId="urn:microsoft.com/office/officeart/2005/8/layout/vProcess5"/>
    <dgm:cxn modelId="{99E8E6CD-958E-4D30-812F-8BAFDEE73F62}" type="presParOf" srcId="{CB156A48-F0F8-4A05-8D7D-42C1819E304D}" destId="{A28483DA-9D2C-4731-9C28-BC58501E065B}" srcOrd="7" destOrd="0" presId="urn:microsoft.com/office/officeart/2005/8/layout/vProcess5"/>
    <dgm:cxn modelId="{2C0CD799-2C0C-404B-A4BB-8FB4F228B8A3}" type="presParOf" srcId="{CB156A48-F0F8-4A05-8D7D-42C1819E304D}" destId="{73898A0F-4774-4849-9B61-92111BF468A5}" srcOrd="8" destOrd="0" presId="urn:microsoft.com/office/officeart/2005/8/layout/vProcess5"/>
    <dgm:cxn modelId="{702066D6-96DE-4445-95EA-475ED039D842}" type="presParOf" srcId="{CB156A48-F0F8-4A05-8D7D-42C1819E304D}" destId="{E79628CF-9A7E-4375-BE1E-B9FE5698E1E7}" srcOrd="9" destOrd="0" presId="urn:microsoft.com/office/officeart/2005/8/layout/vProcess5"/>
    <dgm:cxn modelId="{4E55279A-33AA-4EFA-A732-FD4410EEE03A}" type="presParOf" srcId="{CB156A48-F0F8-4A05-8D7D-42C1819E304D}" destId="{44DA8A66-1629-486F-AD99-831525158D43}" srcOrd="10" destOrd="0" presId="urn:microsoft.com/office/officeart/2005/8/layout/vProcess5"/>
    <dgm:cxn modelId="{8432EA28-98B0-48B4-8FB7-9F9618AFEC81}" type="presParOf" srcId="{CB156A48-F0F8-4A05-8D7D-42C1819E304D}" destId="{9DCD4677-E552-443B-BA42-47AB4DBB4C18}" srcOrd="11" destOrd="0" presId="urn:microsoft.com/office/officeart/2005/8/layout/vProcess5"/>
    <dgm:cxn modelId="{07A32EC5-1414-48CF-8BEF-2E56BBA753A5}" type="presParOf" srcId="{CB156A48-F0F8-4A05-8D7D-42C1819E304D}" destId="{80B12F63-89CD-4E4D-BB23-8906BD7C261D}" srcOrd="12" destOrd="0" presId="urn:microsoft.com/office/officeart/2005/8/layout/vProcess5"/>
    <dgm:cxn modelId="{AEA3833B-4A6E-47AC-9ADE-783A17675427}" type="presParOf" srcId="{CB156A48-F0F8-4A05-8D7D-42C1819E304D}" destId="{84C163E8-4017-494B-A132-60570CA8EBC0}" srcOrd="13" destOrd="0" presId="urn:microsoft.com/office/officeart/2005/8/layout/vProcess5"/>
    <dgm:cxn modelId="{7D1C66E0-7635-439F-8334-F21C3780E2AD}" type="presParOf" srcId="{CB156A48-F0F8-4A05-8D7D-42C1819E304D}" destId="{2602EB46-E9A8-46D2-B53E-604608A2D8B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CB61F7-DAA8-4906-9439-FFC0A2D00E36}" type="doc">
      <dgm:prSet loTypeId="urn:microsoft.com/office/officeart/2005/8/layout/default" loCatId="list" qsTypeId="urn:microsoft.com/office/officeart/2005/8/quickstyle/simple1#3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4AF37EB-D4CA-455B-BE35-C75328A71326}">
      <dgm:prSet/>
      <dgm:spPr/>
      <dgm:t>
        <a:bodyPr/>
        <a:lstStyle/>
        <a:p>
          <a:r>
            <a:rPr lang="en-US"/>
            <a:t>More than 500 small communities in the municipality</a:t>
          </a:r>
        </a:p>
      </dgm:t>
    </dgm:pt>
    <dgm:pt modelId="{9E2AC504-5967-40B9-A690-DB97E2FB5819}" type="parTrans" cxnId="{D7FE790F-E2F1-4C69-B6C1-1E367ED7DA07}">
      <dgm:prSet/>
      <dgm:spPr/>
      <dgm:t>
        <a:bodyPr/>
        <a:lstStyle/>
        <a:p>
          <a:endParaRPr lang="en-US"/>
        </a:p>
      </dgm:t>
    </dgm:pt>
    <dgm:pt modelId="{1FA6D0CA-51A7-4859-8559-B437FDACE52F}" type="sibTrans" cxnId="{D7FE790F-E2F1-4C69-B6C1-1E367ED7DA07}">
      <dgm:prSet/>
      <dgm:spPr/>
      <dgm:t>
        <a:bodyPr/>
        <a:lstStyle/>
        <a:p>
          <a:endParaRPr lang="en-US"/>
        </a:p>
      </dgm:t>
    </dgm:pt>
    <dgm:pt modelId="{593E9C36-9084-4806-8A89-3A546A13BF93}">
      <dgm:prSet/>
      <dgm:spPr/>
      <dgm:t>
        <a:bodyPr/>
        <a:lstStyle/>
        <a:p>
          <a:r>
            <a:rPr lang="en-US" dirty="0"/>
            <a:t>Typical rural community: 200–1,000 residents</a:t>
          </a:r>
        </a:p>
      </dgm:t>
    </dgm:pt>
    <dgm:pt modelId="{8C44FF97-80A2-42DB-A84C-8CDE06F67FE2}" type="parTrans" cxnId="{CDAF3AD5-1C63-4632-9CBF-D23F871F6584}">
      <dgm:prSet/>
      <dgm:spPr/>
      <dgm:t>
        <a:bodyPr/>
        <a:lstStyle/>
        <a:p>
          <a:endParaRPr lang="en-US"/>
        </a:p>
      </dgm:t>
    </dgm:pt>
    <dgm:pt modelId="{8C6CD8BC-4514-42EB-BE33-66ED601C53A9}" type="sibTrans" cxnId="{CDAF3AD5-1C63-4632-9CBF-D23F871F6584}">
      <dgm:prSet/>
      <dgm:spPr/>
      <dgm:t>
        <a:bodyPr/>
        <a:lstStyle/>
        <a:p>
          <a:endParaRPr lang="en-US"/>
        </a:p>
      </dgm:t>
    </dgm:pt>
    <dgm:pt modelId="{293FA94A-6396-4CA6-9443-22CCB37A6B10}">
      <dgm:prSet/>
      <dgm:spPr/>
      <dgm:t>
        <a:bodyPr/>
        <a:lstStyle/>
        <a:p>
          <a:r>
            <a:rPr lang="en-US"/>
            <a:t>Larger villages: 1,000–2,500 residents</a:t>
          </a:r>
        </a:p>
      </dgm:t>
    </dgm:pt>
    <dgm:pt modelId="{D7236A17-6AC6-4660-B6A8-048C435F3392}" type="parTrans" cxnId="{E8555468-F50E-4F6D-B9DE-CD6C294F5B15}">
      <dgm:prSet/>
      <dgm:spPr/>
      <dgm:t>
        <a:bodyPr/>
        <a:lstStyle/>
        <a:p>
          <a:endParaRPr lang="en-US"/>
        </a:p>
      </dgm:t>
    </dgm:pt>
    <dgm:pt modelId="{D6E63513-AC32-4AA5-A925-52E71CD271BB}" type="sibTrans" cxnId="{E8555468-F50E-4F6D-B9DE-CD6C294F5B15}">
      <dgm:prSet/>
      <dgm:spPr/>
      <dgm:t>
        <a:bodyPr/>
        <a:lstStyle/>
        <a:p>
          <a:endParaRPr lang="en-US"/>
        </a:p>
      </dgm:t>
    </dgm:pt>
    <dgm:pt modelId="{AEF53FD8-57DE-4320-9656-2B51C166DFC0}">
      <dgm:prSet/>
      <dgm:spPr/>
      <dgm:t>
        <a:bodyPr/>
        <a:lstStyle/>
        <a:p>
          <a:r>
            <a:rPr lang="en-US" dirty="0"/>
            <a:t>Peripheral urban colonias: 3,000–7,000 residents</a:t>
          </a:r>
        </a:p>
      </dgm:t>
    </dgm:pt>
    <dgm:pt modelId="{7AA3AB2B-1438-4DDD-86BE-90FEB39A8E27}" type="parTrans" cxnId="{E1C2262B-8400-4734-AF77-63BA13539A06}">
      <dgm:prSet/>
      <dgm:spPr/>
      <dgm:t>
        <a:bodyPr/>
        <a:lstStyle/>
        <a:p>
          <a:endParaRPr lang="en-US"/>
        </a:p>
      </dgm:t>
    </dgm:pt>
    <dgm:pt modelId="{03EC47F2-D6F3-4C55-B47E-F895673AEE21}" type="sibTrans" cxnId="{E1C2262B-8400-4734-AF77-63BA13539A06}">
      <dgm:prSet/>
      <dgm:spPr/>
      <dgm:t>
        <a:bodyPr/>
        <a:lstStyle/>
        <a:p>
          <a:endParaRPr lang="en-US"/>
        </a:p>
      </dgm:t>
    </dgm:pt>
    <dgm:pt modelId="{BC332597-E2B2-41C8-95D8-BE3D18DDE0D3}">
      <dgm:prSet/>
      <dgm:spPr/>
      <dgm:t>
        <a:bodyPr/>
        <a:lstStyle/>
        <a:p>
          <a:r>
            <a:rPr lang="en-US"/>
            <a:t>Many peripheral areas have limited healthcare and social services</a:t>
          </a:r>
        </a:p>
      </dgm:t>
    </dgm:pt>
    <dgm:pt modelId="{905861D1-B53B-4253-BA80-738F4C60DE1F}" type="parTrans" cxnId="{5ECAEBE9-FCD6-491C-BDDD-12142644D463}">
      <dgm:prSet/>
      <dgm:spPr/>
      <dgm:t>
        <a:bodyPr/>
        <a:lstStyle/>
        <a:p>
          <a:endParaRPr lang="en-US"/>
        </a:p>
      </dgm:t>
    </dgm:pt>
    <dgm:pt modelId="{942881CF-73AF-412D-B3C3-53E2A6480982}" type="sibTrans" cxnId="{5ECAEBE9-FCD6-491C-BDDD-12142644D463}">
      <dgm:prSet/>
      <dgm:spPr/>
      <dgm:t>
        <a:bodyPr/>
        <a:lstStyle/>
        <a:p>
          <a:endParaRPr lang="en-US"/>
        </a:p>
      </dgm:t>
    </dgm:pt>
    <dgm:pt modelId="{056B47D6-6A7D-433D-8A37-575C2C4C622B}" type="pres">
      <dgm:prSet presAssocID="{EBCB61F7-DAA8-4906-9439-FFC0A2D00E36}" presName="diagram" presStyleCnt="0">
        <dgm:presLayoutVars>
          <dgm:dir/>
          <dgm:resizeHandles val="exact"/>
        </dgm:presLayoutVars>
      </dgm:prSet>
      <dgm:spPr/>
    </dgm:pt>
    <dgm:pt modelId="{FA112335-3CC3-4507-9385-9F39901E81D2}" type="pres">
      <dgm:prSet presAssocID="{64AF37EB-D4CA-455B-BE35-C75328A71326}" presName="node" presStyleLbl="node1" presStyleIdx="0" presStyleCnt="5">
        <dgm:presLayoutVars>
          <dgm:bulletEnabled val="1"/>
        </dgm:presLayoutVars>
      </dgm:prSet>
      <dgm:spPr/>
    </dgm:pt>
    <dgm:pt modelId="{BDCCE22C-3DF4-432A-BF8D-F9712BEF8542}" type="pres">
      <dgm:prSet presAssocID="{1FA6D0CA-51A7-4859-8559-B437FDACE52F}" presName="sibTrans" presStyleCnt="0"/>
      <dgm:spPr/>
    </dgm:pt>
    <dgm:pt modelId="{4F7FA487-E717-4DB1-8BCE-C43327EFEB13}" type="pres">
      <dgm:prSet presAssocID="{593E9C36-9084-4806-8A89-3A546A13BF93}" presName="node" presStyleLbl="node1" presStyleIdx="1" presStyleCnt="5">
        <dgm:presLayoutVars>
          <dgm:bulletEnabled val="1"/>
        </dgm:presLayoutVars>
      </dgm:prSet>
      <dgm:spPr/>
    </dgm:pt>
    <dgm:pt modelId="{AFE327DF-ADAB-48CF-AC98-0A8C6A35F23E}" type="pres">
      <dgm:prSet presAssocID="{8C6CD8BC-4514-42EB-BE33-66ED601C53A9}" presName="sibTrans" presStyleCnt="0"/>
      <dgm:spPr/>
    </dgm:pt>
    <dgm:pt modelId="{B6B75C7F-EF10-4CCF-8A33-93B84CFC9587}" type="pres">
      <dgm:prSet presAssocID="{293FA94A-6396-4CA6-9443-22CCB37A6B10}" presName="node" presStyleLbl="node1" presStyleIdx="2" presStyleCnt="5">
        <dgm:presLayoutVars>
          <dgm:bulletEnabled val="1"/>
        </dgm:presLayoutVars>
      </dgm:prSet>
      <dgm:spPr/>
    </dgm:pt>
    <dgm:pt modelId="{62A3D9FC-AF59-48C0-A455-428C524CD768}" type="pres">
      <dgm:prSet presAssocID="{D6E63513-AC32-4AA5-A925-52E71CD271BB}" presName="sibTrans" presStyleCnt="0"/>
      <dgm:spPr/>
    </dgm:pt>
    <dgm:pt modelId="{C578434C-3665-4FA7-8F72-2C6CFEAAFDD0}" type="pres">
      <dgm:prSet presAssocID="{AEF53FD8-57DE-4320-9656-2B51C166DFC0}" presName="node" presStyleLbl="node1" presStyleIdx="3" presStyleCnt="5">
        <dgm:presLayoutVars>
          <dgm:bulletEnabled val="1"/>
        </dgm:presLayoutVars>
      </dgm:prSet>
      <dgm:spPr/>
    </dgm:pt>
    <dgm:pt modelId="{1B76902C-35C0-44E5-A410-0EABECEA7F69}" type="pres">
      <dgm:prSet presAssocID="{03EC47F2-D6F3-4C55-B47E-F895673AEE21}" presName="sibTrans" presStyleCnt="0"/>
      <dgm:spPr/>
    </dgm:pt>
    <dgm:pt modelId="{8DE3DCC8-3C24-40CF-9DA1-0FEA0518F49F}" type="pres">
      <dgm:prSet presAssocID="{BC332597-E2B2-41C8-95D8-BE3D18DDE0D3}" presName="node" presStyleLbl="node1" presStyleIdx="4" presStyleCnt="5">
        <dgm:presLayoutVars>
          <dgm:bulletEnabled val="1"/>
        </dgm:presLayoutVars>
      </dgm:prSet>
      <dgm:spPr/>
    </dgm:pt>
  </dgm:ptLst>
  <dgm:cxnLst>
    <dgm:cxn modelId="{AC02300E-55C8-4E78-9CE0-26D846754FEE}" type="presOf" srcId="{293FA94A-6396-4CA6-9443-22CCB37A6B10}" destId="{B6B75C7F-EF10-4CCF-8A33-93B84CFC9587}" srcOrd="0" destOrd="0" presId="urn:microsoft.com/office/officeart/2005/8/layout/default"/>
    <dgm:cxn modelId="{D7FE790F-E2F1-4C69-B6C1-1E367ED7DA07}" srcId="{EBCB61F7-DAA8-4906-9439-FFC0A2D00E36}" destId="{64AF37EB-D4CA-455B-BE35-C75328A71326}" srcOrd="0" destOrd="0" parTransId="{9E2AC504-5967-40B9-A690-DB97E2FB5819}" sibTransId="{1FA6D0CA-51A7-4859-8559-B437FDACE52F}"/>
    <dgm:cxn modelId="{08271D26-577D-4E03-8688-AEEC17439497}" type="presOf" srcId="{EBCB61F7-DAA8-4906-9439-FFC0A2D00E36}" destId="{056B47D6-6A7D-433D-8A37-575C2C4C622B}" srcOrd="0" destOrd="0" presId="urn:microsoft.com/office/officeart/2005/8/layout/default"/>
    <dgm:cxn modelId="{E1C2262B-8400-4734-AF77-63BA13539A06}" srcId="{EBCB61F7-DAA8-4906-9439-FFC0A2D00E36}" destId="{AEF53FD8-57DE-4320-9656-2B51C166DFC0}" srcOrd="3" destOrd="0" parTransId="{7AA3AB2B-1438-4DDD-86BE-90FEB39A8E27}" sibTransId="{03EC47F2-D6F3-4C55-B47E-F895673AEE21}"/>
    <dgm:cxn modelId="{7EEE4333-6172-4C28-93F7-30E3FC67C647}" type="presOf" srcId="{BC332597-E2B2-41C8-95D8-BE3D18DDE0D3}" destId="{8DE3DCC8-3C24-40CF-9DA1-0FEA0518F49F}" srcOrd="0" destOrd="0" presId="urn:microsoft.com/office/officeart/2005/8/layout/default"/>
    <dgm:cxn modelId="{E8555468-F50E-4F6D-B9DE-CD6C294F5B15}" srcId="{EBCB61F7-DAA8-4906-9439-FFC0A2D00E36}" destId="{293FA94A-6396-4CA6-9443-22CCB37A6B10}" srcOrd="2" destOrd="0" parTransId="{D7236A17-6AC6-4660-B6A8-048C435F3392}" sibTransId="{D6E63513-AC32-4AA5-A925-52E71CD271BB}"/>
    <dgm:cxn modelId="{C0229279-3AA3-4E73-B736-4F3B4F2623A9}" type="presOf" srcId="{64AF37EB-D4CA-455B-BE35-C75328A71326}" destId="{FA112335-3CC3-4507-9385-9F39901E81D2}" srcOrd="0" destOrd="0" presId="urn:microsoft.com/office/officeart/2005/8/layout/default"/>
    <dgm:cxn modelId="{4B89269C-B472-4AFB-8130-8DD1209B1570}" type="presOf" srcId="{AEF53FD8-57DE-4320-9656-2B51C166DFC0}" destId="{C578434C-3665-4FA7-8F72-2C6CFEAAFDD0}" srcOrd="0" destOrd="0" presId="urn:microsoft.com/office/officeart/2005/8/layout/default"/>
    <dgm:cxn modelId="{CDAF3AD5-1C63-4632-9CBF-D23F871F6584}" srcId="{EBCB61F7-DAA8-4906-9439-FFC0A2D00E36}" destId="{593E9C36-9084-4806-8A89-3A546A13BF93}" srcOrd="1" destOrd="0" parTransId="{8C44FF97-80A2-42DB-A84C-8CDE06F67FE2}" sibTransId="{8C6CD8BC-4514-42EB-BE33-66ED601C53A9}"/>
    <dgm:cxn modelId="{D23EB9E6-D56E-4A9B-A021-FE6CBD54C192}" type="presOf" srcId="{593E9C36-9084-4806-8A89-3A546A13BF93}" destId="{4F7FA487-E717-4DB1-8BCE-C43327EFEB13}" srcOrd="0" destOrd="0" presId="urn:microsoft.com/office/officeart/2005/8/layout/default"/>
    <dgm:cxn modelId="{5ECAEBE9-FCD6-491C-BDDD-12142644D463}" srcId="{EBCB61F7-DAA8-4906-9439-FFC0A2D00E36}" destId="{BC332597-E2B2-41C8-95D8-BE3D18DDE0D3}" srcOrd="4" destOrd="0" parTransId="{905861D1-B53B-4253-BA80-738F4C60DE1F}" sibTransId="{942881CF-73AF-412D-B3C3-53E2A6480982}"/>
    <dgm:cxn modelId="{007E0E1B-CEC2-479D-9FD1-1C21694637E6}" type="presParOf" srcId="{056B47D6-6A7D-433D-8A37-575C2C4C622B}" destId="{FA112335-3CC3-4507-9385-9F39901E81D2}" srcOrd="0" destOrd="0" presId="urn:microsoft.com/office/officeart/2005/8/layout/default"/>
    <dgm:cxn modelId="{4171B411-073B-4A1D-95A5-A7A654FD964A}" type="presParOf" srcId="{056B47D6-6A7D-433D-8A37-575C2C4C622B}" destId="{BDCCE22C-3DF4-432A-BF8D-F9712BEF8542}" srcOrd="1" destOrd="0" presId="urn:microsoft.com/office/officeart/2005/8/layout/default"/>
    <dgm:cxn modelId="{9A2DFC24-FF39-498A-9156-2DB053E151BF}" type="presParOf" srcId="{056B47D6-6A7D-433D-8A37-575C2C4C622B}" destId="{4F7FA487-E717-4DB1-8BCE-C43327EFEB13}" srcOrd="2" destOrd="0" presId="urn:microsoft.com/office/officeart/2005/8/layout/default"/>
    <dgm:cxn modelId="{083DEDD7-7654-4FAC-9EB3-6D53BB109B87}" type="presParOf" srcId="{056B47D6-6A7D-433D-8A37-575C2C4C622B}" destId="{AFE327DF-ADAB-48CF-AC98-0A8C6A35F23E}" srcOrd="3" destOrd="0" presId="urn:microsoft.com/office/officeart/2005/8/layout/default"/>
    <dgm:cxn modelId="{B34E5353-318E-4626-9104-97C373D25C64}" type="presParOf" srcId="{056B47D6-6A7D-433D-8A37-575C2C4C622B}" destId="{B6B75C7F-EF10-4CCF-8A33-93B84CFC9587}" srcOrd="4" destOrd="0" presId="urn:microsoft.com/office/officeart/2005/8/layout/default"/>
    <dgm:cxn modelId="{AA2C733E-694B-4C40-8C71-069232A9AD13}" type="presParOf" srcId="{056B47D6-6A7D-433D-8A37-575C2C4C622B}" destId="{62A3D9FC-AF59-48C0-A455-428C524CD768}" srcOrd="5" destOrd="0" presId="urn:microsoft.com/office/officeart/2005/8/layout/default"/>
    <dgm:cxn modelId="{8027C83B-6FCB-4702-839D-E6CDE043D351}" type="presParOf" srcId="{056B47D6-6A7D-433D-8A37-575C2C4C622B}" destId="{C578434C-3665-4FA7-8F72-2C6CFEAAFDD0}" srcOrd="6" destOrd="0" presId="urn:microsoft.com/office/officeart/2005/8/layout/default"/>
    <dgm:cxn modelId="{10C80638-4719-4369-8670-529F4B001663}" type="presParOf" srcId="{056B47D6-6A7D-433D-8A37-575C2C4C622B}" destId="{1B76902C-35C0-44E5-A410-0EABECEA7F69}" srcOrd="7" destOrd="0" presId="urn:microsoft.com/office/officeart/2005/8/layout/default"/>
    <dgm:cxn modelId="{F5756303-8C2D-43EE-B4DA-5611BBFD93C9}" type="presParOf" srcId="{056B47D6-6A7D-433D-8A37-575C2C4C622B}" destId="{8DE3DCC8-3C24-40CF-9DA1-0FEA0518F49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D30365-2079-4081-B367-650AD30CEA51}" type="doc">
      <dgm:prSet loTypeId="urn:microsoft.com/office/officeart/2005/8/layout/default" loCatId="list" qsTypeId="urn:microsoft.com/office/officeart/2005/8/quickstyle/simple4#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6F2B01F-3EC8-40D0-8F56-159064F8B175}">
      <dgm:prSet/>
      <dgm:spPr/>
      <dgm:t>
        <a:bodyPr/>
        <a:lstStyle/>
        <a:p>
          <a:r>
            <a:rPr lang="en-US" dirty="0"/>
            <a:t>San Luis Rey</a:t>
          </a:r>
        </a:p>
      </dgm:t>
    </dgm:pt>
    <dgm:pt modelId="{8833008C-8485-4ADC-8E87-B8DCC7A60B20}" type="parTrans" cxnId="{EBA896F9-37F6-467A-A51B-FCD067587F67}">
      <dgm:prSet/>
      <dgm:spPr/>
      <dgm:t>
        <a:bodyPr/>
        <a:lstStyle/>
        <a:p>
          <a:endParaRPr lang="en-US"/>
        </a:p>
      </dgm:t>
    </dgm:pt>
    <dgm:pt modelId="{90E91DDF-2272-4B34-B35E-7BEEF31AD7B5}" type="sibTrans" cxnId="{EBA896F9-37F6-467A-A51B-FCD067587F67}">
      <dgm:prSet/>
      <dgm:spPr/>
      <dgm:t>
        <a:bodyPr/>
        <a:lstStyle/>
        <a:p>
          <a:endParaRPr lang="en-US"/>
        </a:p>
      </dgm:t>
    </dgm:pt>
    <dgm:pt modelId="{2173B3FD-A512-47D1-96AC-761DFAD9DC9C}">
      <dgm:prSet/>
      <dgm:spPr/>
      <dgm:t>
        <a:bodyPr/>
        <a:lstStyle/>
        <a:p>
          <a:r>
            <a:rPr lang="en-US"/>
            <a:t>Palmita de Landeta</a:t>
          </a:r>
        </a:p>
      </dgm:t>
    </dgm:pt>
    <dgm:pt modelId="{BBF4AF4E-F7DA-4E37-B1EA-DF7EA3C42A8A}" type="parTrans" cxnId="{408BB001-EC07-42F1-A466-18E6954B9E3B}">
      <dgm:prSet/>
      <dgm:spPr/>
      <dgm:t>
        <a:bodyPr/>
        <a:lstStyle/>
        <a:p>
          <a:endParaRPr lang="en-US"/>
        </a:p>
      </dgm:t>
    </dgm:pt>
    <dgm:pt modelId="{E2A7227E-8F83-4349-A474-7778DF633440}" type="sibTrans" cxnId="{408BB001-EC07-42F1-A466-18E6954B9E3B}">
      <dgm:prSet/>
      <dgm:spPr/>
      <dgm:t>
        <a:bodyPr/>
        <a:lstStyle/>
        <a:p>
          <a:endParaRPr lang="en-US"/>
        </a:p>
      </dgm:t>
    </dgm:pt>
    <dgm:pt modelId="{16D390F4-8064-4EE6-A90F-C6445BDF1818}">
      <dgm:prSet/>
      <dgm:spPr/>
      <dgm:t>
        <a:bodyPr/>
        <a:lstStyle/>
        <a:p>
          <a:r>
            <a:rPr lang="en-US"/>
            <a:t>Allende</a:t>
          </a:r>
        </a:p>
      </dgm:t>
    </dgm:pt>
    <dgm:pt modelId="{CE23706F-49C7-4EE0-9026-CF8A7DC07E32}" type="parTrans" cxnId="{DD3C7398-E437-417B-B619-2AB604243B9B}">
      <dgm:prSet/>
      <dgm:spPr/>
      <dgm:t>
        <a:bodyPr/>
        <a:lstStyle/>
        <a:p>
          <a:endParaRPr lang="en-US"/>
        </a:p>
      </dgm:t>
    </dgm:pt>
    <dgm:pt modelId="{FBC4E5E0-346C-46E6-B911-4C703BDACAF2}" type="sibTrans" cxnId="{DD3C7398-E437-417B-B619-2AB604243B9B}">
      <dgm:prSet/>
      <dgm:spPr/>
      <dgm:t>
        <a:bodyPr/>
        <a:lstStyle/>
        <a:p>
          <a:endParaRPr lang="en-US"/>
        </a:p>
      </dgm:t>
    </dgm:pt>
    <dgm:pt modelId="{A22918B4-4654-4B0C-A1EB-CC63BC22BC41}">
      <dgm:prSet/>
      <dgm:spPr/>
      <dgm:t>
        <a:bodyPr/>
        <a:lstStyle/>
        <a:p>
          <a:r>
            <a:rPr lang="en-US"/>
            <a:t>Infonavit Malanquín</a:t>
          </a:r>
        </a:p>
      </dgm:t>
    </dgm:pt>
    <dgm:pt modelId="{C378C04F-DDB5-43A1-ADC4-F685C618F9CC}" type="parTrans" cxnId="{9216116C-12BD-4467-A248-C252E5AB1307}">
      <dgm:prSet/>
      <dgm:spPr/>
      <dgm:t>
        <a:bodyPr/>
        <a:lstStyle/>
        <a:p>
          <a:endParaRPr lang="en-US"/>
        </a:p>
      </dgm:t>
    </dgm:pt>
    <dgm:pt modelId="{B9BCC1BE-B228-4771-85BE-6F3D6EF91F88}" type="sibTrans" cxnId="{9216116C-12BD-4467-A248-C252E5AB1307}">
      <dgm:prSet/>
      <dgm:spPr/>
      <dgm:t>
        <a:bodyPr/>
        <a:lstStyle/>
        <a:p>
          <a:endParaRPr lang="en-US"/>
        </a:p>
      </dgm:t>
    </dgm:pt>
    <dgm:pt modelId="{B81C7FD2-2E45-4E4D-94A8-8A4E7522D641}">
      <dgm:prSet/>
      <dgm:spPr/>
      <dgm:t>
        <a:bodyPr/>
        <a:lstStyle/>
        <a:p>
          <a:r>
            <a:rPr lang="en-US"/>
            <a:t>Guadalupe</a:t>
          </a:r>
        </a:p>
      </dgm:t>
    </dgm:pt>
    <dgm:pt modelId="{DF1617D7-37D4-452A-9BE6-1A1A16B25F85}" type="parTrans" cxnId="{5B33BF63-AA47-4637-A5D6-E613D123BF50}">
      <dgm:prSet/>
      <dgm:spPr/>
      <dgm:t>
        <a:bodyPr/>
        <a:lstStyle/>
        <a:p>
          <a:endParaRPr lang="en-US"/>
        </a:p>
      </dgm:t>
    </dgm:pt>
    <dgm:pt modelId="{61A7F3A0-6AC6-4E45-8DAC-6B5B77581758}" type="sibTrans" cxnId="{5B33BF63-AA47-4637-A5D6-E613D123BF50}">
      <dgm:prSet/>
      <dgm:spPr/>
      <dgm:t>
        <a:bodyPr/>
        <a:lstStyle/>
        <a:p>
          <a:endParaRPr lang="en-US"/>
        </a:p>
      </dgm:t>
    </dgm:pt>
    <dgm:pt modelId="{5DA78086-3E84-4683-905B-80824D68E6A1}">
      <dgm:prSet/>
      <dgm:spPr/>
      <dgm:t>
        <a:bodyPr/>
        <a:lstStyle/>
        <a:p>
          <a:r>
            <a:rPr lang="en-US"/>
            <a:t>La Cieneguita</a:t>
          </a:r>
        </a:p>
      </dgm:t>
    </dgm:pt>
    <dgm:pt modelId="{FC65C9A9-9E93-419D-9D0B-A4094673900E}" type="parTrans" cxnId="{A0C6C555-3D8C-4D31-9601-6335499F0D88}">
      <dgm:prSet/>
      <dgm:spPr/>
      <dgm:t>
        <a:bodyPr/>
        <a:lstStyle/>
        <a:p>
          <a:endParaRPr lang="en-US"/>
        </a:p>
      </dgm:t>
    </dgm:pt>
    <dgm:pt modelId="{7B42B59E-5E1B-4962-A4F8-825586CBF78C}" type="sibTrans" cxnId="{A0C6C555-3D8C-4D31-9601-6335499F0D88}">
      <dgm:prSet/>
      <dgm:spPr/>
      <dgm:t>
        <a:bodyPr/>
        <a:lstStyle/>
        <a:p>
          <a:endParaRPr lang="en-US"/>
        </a:p>
      </dgm:t>
    </dgm:pt>
    <dgm:pt modelId="{16086D86-F96F-476D-99F6-B90024D09FB9}">
      <dgm:prSet/>
      <dgm:spPr/>
      <dgm:t>
        <a:bodyPr/>
        <a:lstStyle/>
        <a:p>
          <a:r>
            <a:rPr lang="en-US"/>
            <a:t>Los Rodríguez</a:t>
          </a:r>
        </a:p>
      </dgm:t>
    </dgm:pt>
    <dgm:pt modelId="{B8CEAFC1-890F-405B-8DE1-905B4FEEF251}" type="parTrans" cxnId="{96E2B1DD-6EBA-4875-A4FD-F482E09107DA}">
      <dgm:prSet/>
      <dgm:spPr/>
      <dgm:t>
        <a:bodyPr/>
        <a:lstStyle/>
        <a:p>
          <a:endParaRPr lang="en-US"/>
        </a:p>
      </dgm:t>
    </dgm:pt>
    <dgm:pt modelId="{975AB319-B4FC-478D-B7C0-3588A50F4819}" type="sibTrans" cxnId="{96E2B1DD-6EBA-4875-A4FD-F482E09107DA}">
      <dgm:prSet/>
      <dgm:spPr/>
      <dgm:t>
        <a:bodyPr/>
        <a:lstStyle/>
        <a:p>
          <a:endParaRPr lang="en-US"/>
        </a:p>
      </dgm:t>
    </dgm:pt>
    <dgm:pt modelId="{AB36D579-18BC-4766-BD16-CB722B6D8724}">
      <dgm:prSet/>
      <dgm:spPr/>
      <dgm:t>
        <a:bodyPr/>
        <a:lstStyle/>
        <a:p>
          <a:r>
            <a:rPr lang="en-US"/>
            <a:t>La Aurora</a:t>
          </a:r>
        </a:p>
      </dgm:t>
    </dgm:pt>
    <dgm:pt modelId="{DC065F12-A1FA-436F-AEB6-13D85AE4C7EC}" type="parTrans" cxnId="{ED351F62-54D2-46C8-BD14-B79252944356}">
      <dgm:prSet/>
      <dgm:spPr/>
      <dgm:t>
        <a:bodyPr/>
        <a:lstStyle/>
        <a:p>
          <a:endParaRPr lang="en-US"/>
        </a:p>
      </dgm:t>
    </dgm:pt>
    <dgm:pt modelId="{8F0AB87B-6D5F-4D28-9356-701C9E28EF92}" type="sibTrans" cxnId="{ED351F62-54D2-46C8-BD14-B79252944356}">
      <dgm:prSet/>
      <dgm:spPr/>
      <dgm:t>
        <a:bodyPr/>
        <a:lstStyle/>
        <a:p>
          <a:endParaRPr lang="en-US"/>
        </a:p>
      </dgm:t>
    </dgm:pt>
    <dgm:pt modelId="{5589E1DF-6AA1-4620-9493-7C110FE50F37}">
      <dgm:prSet/>
      <dgm:spPr/>
      <dgm:t>
        <a:bodyPr/>
        <a:lstStyle/>
        <a:p>
          <a:r>
            <a:rPr lang="en-US"/>
            <a:t>San Miguel Viejo</a:t>
          </a:r>
        </a:p>
      </dgm:t>
    </dgm:pt>
    <dgm:pt modelId="{38A39B15-D8F2-4069-8E52-1326ABBE032E}" type="parTrans" cxnId="{4839E0F7-243B-4F6D-B868-9F3A4D10509D}">
      <dgm:prSet/>
      <dgm:spPr/>
      <dgm:t>
        <a:bodyPr/>
        <a:lstStyle/>
        <a:p>
          <a:endParaRPr lang="en-US"/>
        </a:p>
      </dgm:t>
    </dgm:pt>
    <dgm:pt modelId="{1E8D282F-82B3-4C8C-960A-118CCFA40FF8}" type="sibTrans" cxnId="{4839E0F7-243B-4F6D-B868-9F3A4D10509D}">
      <dgm:prSet/>
      <dgm:spPr/>
      <dgm:t>
        <a:bodyPr/>
        <a:lstStyle/>
        <a:p>
          <a:endParaRPr lang="en-US"/>
        </a:p>
      </dgm:t>
    </dgm:pt>
    <dgm:pt modelId="{48B3FB5A-8981-4A4E-8ADB-87CCF307ED05}">
      <dgm:prSet/>
      <dgm:spPr/>
      <dgm:t>
        <a:bodyPr/>
        <a:lstStyle/>
        <a:p>
          <a:r>
            <a:rPr lang="en-US"/>
            <a:t>Alcocer</a:t>
          </a:r>
        </a:p>
      </dgm:t>
    </dgm:pt>
    <dgm:pt modelId="{B6EFB2DE-CCD5-4E93-B75F-45E135E08321}" type="parTrans" cxnId="{616B2B1A-D9EA-4EE0-BC9E-D6CD100199E6}">
      <dgm:prSet/>
      <dgm:spPr/>
      <dgm:t>
        <a:bodyPr/>
        <a:lstStyle/>
        <a:p>
          <a:endParaRPr lang="en-US"/>
        </a:p>
      </dgm:t>
    </dgm:pt>
    <dgm:pt modelId="{03E89876-FDBC-4925-B095-A727AD81DED8}" type="sibTrans" cxnId="{616B2B1A-D9EA-4EE0-BC9E-D6CD100199E6}">
      <dgm:prSet/>
      <dgm:spPr/>
      <dgm:t>
        <a:bodyPr/>
        <a:lstStyle/>
        <a:p>
          <a:endParaRPr lang="en-US"/>
        </a:p>
      </dgm:t>
    </dgm:pt>
    <dgm:pt modelId="{8D451973-3AB1-428F-85DD-F4B56F36EC94}">
      <dgm:prSet/>
      <dgm:spPr/>
      <dgm:t>
        <a:bodyPr/>
        <a:lstStyle/>
        <a:p>
          <a:r>
            <a:rPr lang="en-US"/>
            <a:t>Las Flores</a:t>
          </a:r>
        </a:p>
      </dgm:t>
    </dgm:pt>
    <dgm:pt modelId="{6BEC1050-C8CD-4D65-9D1E-CE67BB2C56E0}" type="parTrans" cxnId="{7D859EA9-5A0A-4011-BCE3-45E0782AD8E7}">
      <dgm:prSet/>
      <dgm:spPr/>
      <dgm:t>
        <a:bodyPr/>
        <a:lstStyle/>
        <a:p>
          <a:endParaRPr lang="en-US"/>
        </a:p>
      </dgm:t>
    </dgm:pt>
    <dgm:pt modelId="{90C0E731-ED9E-449C-9833-C761D289E823}" type="sibTrans" cxnId="{7D859EA9-5A0A-4011-BCE3-45E0782AD8E7}">
      <dgm:prSet/>
      <dgm:spPr/>
      <dgm:t>
        <a:bodyPr/>
        <a:lstStyle/>
        <a:p>
          <a:endParaRPr lang="en-US"/>
        </a:p>
      </dgm:t>
    </dgm:pt>
    <dgm:pt modelId="{27BA8AF3-6C4D-4D0F-B5E5-343F3D07F44D}">
      <dgm:prSet/>
      <dgm:spPr/>
      <dgm:t>
        <a:bodyPr/>
        <a:lstStyle/>
        <a:p>
          <a:r>
            <a:rPr lang="en-US"/>
            <a:t>Insurgentes</a:t>
          </a:r>
        </a:p>
      </dgm:t>
    </dgm:pt>
    <dgm:pt modelId="{28BAFF11-F93C-4B6A-976E-4F2A0D8774C3}" type="parTrans" cxnId="{9FF3BCC1-2D2F-4256-B571-ACF1AA258A79}">
      <dgm:prSet/>
      <dgm:spPr/>
      <dgm:t>
        <a:bodyPr/>
        <a:lstStyle/>
        <a:p>
          <a:endParaRPr lang="en-US"/>
        </a:p>
      </dgm:t>
    </dgm:pt>
    <dgm:pt modelId="{7BEF284F-7921-4729-B58F-26BEFD4EEFBD}" type="sibTrans" cxnId="{9FF3BCC1-2D2F-4256-B571-ACF1AA258A79}">
      <dgm:prSet/>
      <dgm:spPr/>
      <dgm:t>
        <a:bodyPr/>
        <a:lstStyle/>
        <a:p>
          <a:endParaRPr lang="en-US"/>
        </a:p>
      </dgm:t>
    </dgm:pt>
    <dgm:pt modelId="{78D312CE-D151-41BA-8E21-816E38B0964B}">
      <dgm:prSet/>
      <dgm:spPr/>
      <dgm:t>
        <a:bodyPr/>
        <a:lstStyle/>
        <a:p>
          <a:r>
            <a:rPr lang="en-US"/>
            <a:t>La Lejona</a:t>
          </a:r>
        </a:p>
      </dgm:t>
    </dgm:pt>
    <dgm:pt modelId="{098DEAAF-F463-48ED-BDFB-F7E2DCE4AB40}" type="parTrans" cxnId="{14BD9BAF-4F4B-4E4E-B927-32504450A93C}">
      <dgm:prSet/>
      <dgm:spPr/>
      <dgm:t>
        <a:bodyPr/>
        <a:lstStyle/>
        <a:p>
          <a:endParaRPr lang="en-US"/>
        </a:p>
      </dgm:t>
    </dgm:pt>
    <dgm:pt modelId="{6D0C73A4-4F99-42B5-98BC-C50F1ABE10BC}" type="sibTrans" cxnId="{14BD9BAF-4F4B-4E4E-B927-32504450A93C}">
      <dgm:prSet/>
      <dgm:spPr/>
      <dgm:t>
        <a:bodyPr/>
        <a:lstStyle/>
        <a:p>
          <a:endParaRPr lang="en-US"/>
        </a:p>
      </dgm:t>
    </dgm:pt>
    <dgm:pt modelId="{72F12E1A-87D6-4D87-96D2-08D2821E58A5}">
      <dgm:prSet/>
      <dgm:spPr/>
      <dgm:t>
        <a:bodyPr/>
        <a:lstStyle/>
        <a:p>
          <a:r>
            <a:rPr lang="en-US"/>
            <a:t>El Mirador outskirts</a:t>
          </a:r>
        </a:p>
      </dgm:t>
    </dgm:pt>
    <dgm:pt modelId="{C2EF4503-2896-4ADA-833A-147D76D01868}" type="parTrans" cxnId="{844F756C-5ACE-4F70-BB83-C303F275E133}">
      <dgm:prSet/>
      <dgm:spPr/>
      <dgm:t>
        <a:bodyPr/>
        <a:lstStyle/>
        <a:p>
          <a:endParaRPr lang="en-US"/>
        </a:p>
      </dgm:t>
    </dgm:pt>
    <dgm:pt modelId="{64D02B95-4622-41E2-8D81-6A7F7C15086E}" type="sibTrans" cxnId="{844F756C-5ACE-4F70-BB83-C303F275E133}">
      <dgm:prSet/>
      <dgm:spPr/>
      <dgm:t>
        <a:bodyPr/>
        <a:lstStyle/>
        <a:p>
          <a:endParaRPr lang="en-US"/>
        </a:p>
      </dgm:t>
    </dgm:pt>
    <dgm:pt modelId="{398B2010-037F-416E-89E0-C1D66A772EDF}">
      <dgm:prSet/>
      <dgm:spPr/>
      <dgm:t>
        <a:bodyPr/>
        <a:lstStyle/>
        <a:p>
          <a:r>
            <a:rPr lang="en-US"/>
            <a:t>Monte Olivo</a:t>
          </a:r>
        </a:p>
      </dgm:t>
    </dgm:pt>
    <dgm:pt modelId="{36EEC7CF-4575-40FC-9CED-390D84C7C78E}" type="parTrans" cxnId="{7597EFD6-1B0C-40D7-B285-04255864D5AF}">
      <dgm:prSet/>
      <dgm:spPr/>
      <dgm:t>
        <a:bodyPr/>
        <a:lstStyle/>
        <a:p>
          <a:endParaRPr lang="en-US"/>
        </a:p>
      </dgm:t>
    </dgm:pt>
    <dgm:pt modelId="{B0D79F2E-6F76-498A-9B4A-47CC58570399}" type="sibTrans" cxnId="{7597EFD6-1B0C-40D7-B285-04255864D5AF}">
      <dgm:prSet/>
      <dgm:spPr/>
      <dgm:t>
        <a:bodyPr/>
        <a:lstStyle/>
        <a:p>
          <a:endParaRPr lang="en-US"/>
        </a:p>
      </dgm:t>
    </dgm:pt>
    <dgm:pt modelId="{F24C16B6-1AE4-4180-98CF-5768CD835973}">
      <dgm:prSet/>
      <dgm:spPr/>
      <dgm:t>
        <a:bodyPr/>
        <a:lstStyle/>
        <a:p>
          <a:r>
            <a:rPr lang="en-US"/>
            <a:t>San Damián</a:t>
          </a:r>
        </a:p>
      </dgm:t>
    </dgm:pt>
    <dgm:pt modelId="{3F333386-B4BC-412F-9C61-35EF09AC2926}" type="parTrans" cxnId="{EA1C7B8F-E901-455B-940D-A1EA292A5889}">
      <dgm:prSet/>
      <dgm:spPr/>
      <dgm:t>
        <a:bodyPr/>
        <a:lstStyle/>
        <a:p>
          <a:endParaRPr lang="en-US"/>
        </a:p>
      </dgm:t>
    </dgm:pt>
    <dgm:pt modelId="{DB53CC2C-790C-446F-B75B-320E6288F443}" type="sibTrans" cxnId="{EA1C7B8F-E901-455B-940D-A1EA292A5889}">
      <dgm:prSet/>
      <dgm:spPr/>
      <dgm:t>
        <a:bodyPr/>
        <a:lstStyle/>
        <a:p>
          <a:endParaRPr lang="en-US"/>
        </a:p>
      </dgm:t>
    </dgm:pt>
    <dgm:pt modelId="{022E44AC-6C49-4718-941A-474FC97770CF}">
      <dgm:prSet/>
      <dgm:spPr/>
      <dgm:t>
        <a:bodyPr/>
        <a:lstStyle/>
        <a:p>
          <a:r>
            <a:rPr lang="en-US"/>
            <a:t>La Palmita</a:t>
          </a:r>
        </a:p>
      </dgm:t>
    </dgm:pt>
    <dgm:pt modelId="{A8241AFF-CEC9-4587-B7B4-672A283C43D4}" type="parTrans" cxnId="{FB1B0B18-A83F-4C77-87D0-8FDFC3AF46DB}">
      <dgm:prSet/>
      <dgm:spPr/>
      <dgm:t>
        <a:bodyPr/>
        <a:lstStyle/>
        <a:p>
          <a:endParaRPr lang="en-US"/>
        </a:p>
      </dgm:t>
    </dgm:pt>
    <dgm:pt modelId="{CC41B336-70F1-4AEB-9F3F-0C2FA494C317}" type="sibTrans" cxnId="{FB1B0B18-A83F-4C77-87D0-8FDFC3AF46DB}">
      <dgm:prSet/>
      <dgm:spPr/>
      <dgm:t>
        <a:bodyPr/>
        <a:lstStyle/>
        <a:p>
          <a:endParaRPr lang="en-US"/>
        </a:p>
      </dgm:t>
    </dgm:pt>
    <dgm:pt modelId="{FFB154BD-996D-484B-88FD-3A3F54BD4FE7}">
      <dgm:prSet/>
      <dgm:spPr/>
      <dgm:t>
        <a:bodyPr/>
        <a:lstStyle/>
        <a:p>
          <a:r>
            <a:rPr lang="en-US"/>
            <a:t>Lindavista</a:t>
          </a:r>
        </a:p>
      </dgm:t>
    </dgm:pt>
    <dgm:pt modelId="{9C68D479-7A38-47ED-B3EA-4E9F387091B0}" type="parTrans" cxnId="{817C077E-D2C2-4C48-A2F8-F6AE3F8DEA21}">
      <dgm:prSet/>
      <dgm:spPr/>
      <dgm:t>
        <a:bodyPr/>
        <a:lstStyle/>
        <a:p>
          <a:endParaRPr lang="en-US"/>
        </a:p>
      </dgm:t>
    </dgm:pt>
    <dgm:pt modelId="{59A380BF-D593-4203-BA5F-F2B7E9031A87}" type="sibTrans" cxnId="{817C077E-D2C2-4C48-A2F8-F6AE3F8DEA21}">
      <dgm:prSet/>
      <dgm:spPr/>
      <dgm:t>
        <a:bodyPr/>
        <a:lstStyle/>
        <a:p>
          <a:endParaRPr lang="en-US"/>
        </a:p>
      </dgm:t>
    </dgm:pt>
    <dgm:pt modelId="{E08B88B7-E325-4EDA-B063-E1C78E2A3808}">
      <dgm:prSet/>
      <dgm:spPr/>
      <dgm:t>
        <a:bodyPr/>
        <a:lstStyle/>
        <a:p>
          <a:r>
            <a:rPr lang="en-US"/>
            <a:t>San Antonio outskirts</a:t>
          </a:r>
        </a:p>
      </dgm:t>
    </dgm:pt>
    <dgm:pt modelId="{AFED14C5-A763-46CC-8EF0-EB5E5304040D}" type="parTrans" cxnId="{9B936104-4A38-46AF-81B2-49059C713FD2}">
      <dgm:prSet/>
      <dgm:spPr/>
      <dgm:t>
        <a:bodyPr/>
        <a:lstStyle/>
        <a:p>
          <a:endParaRPr lang="en-US"/>
        </a:p>
      </dgm:t>
    </dgm:pt>
    <dgm:pt modelId="{894B8ED0-8004-4CCE-AC5A-186D21F7C8CA}" type="sibTrans" cxnId="{9B936104-4A38-46AF-81B2-49059C713FD2}">
      <dgm:prSet/>
      <dgm:spPr/>
      <dgm:t>
        <a:bodyPr/>
        <a:lstStyle/>
        <a:p>
          <a:endParaRPr lang="en-US"/>
        </a:p>
      </dgm:t>
    </dgm:pt>
    <dgm:pt modelId="{1CBA9B83-EAB2-4188-BF0D-261E5F4A3E63}">
      <dgm:prSet/>
      <dgm:spPr/>
      <dgm:t>
        <a:bodyPr/>
        <a:lstStyle/>
        <a:p>
          <a:r>
            <a:rPr lang="en-US"/>
            <a:t>San Rafael</a:t>
          </a:r>
        </a:p>
      </dgm:t>
    </dgm:pt>
    <dgm:pt modelId="{E5100153-B83E-497B-9E2A-71D89A111DE0}" type="parTrans" cxnId="{2D6ED7B4-D6E8-417F-BCCD-D0D8BEF05B2A}">
      <dgm:prSet/>
      <dgm:spPr/>
      <dgm:t>
        <a:bodyPr/>
        <a:lstStyle/>
        <a:p>
          <a:endParaRPr lang="en-US"/>
        </a:p>
      </dgm:t>
    </dgm:pt>
    <dgm:pt modelId="{FB85918D-90E7-4D93-9983-F47CD70A4A9A}" type="sibTrans" cxnId="{2D6ED7B4-D6E8-417F-BCCD-D0D8BEF05B2A}">
      <dgm:prSet/>
      <dgm:spPr/>
      <dgm:t>
        <a:bodyPr/>
        <a:lstStyle/>
        <a:p>
          <a:endParaRPr lang="en-US"/>
        </a:p>
      </dgm:t>
    </dgm:pt>
    <dgm:pt modelId="{CE34A515-3FC7-4B3C-8A63-B41A412A76D8}" type="pres">
      <dgm:prSet presAssocID="{19D30365-2079-4081-B367-650AD30CEA51}" presName="diagram" presStyleCnt="0">
        <dgm:presLayoutVars>
          <dgm:dir/>
          <dgm:resizeHandles val="exact"/>
        </dgm:presLayoutVars>
      </dgm:prSet>
      <dgm:spPr/>
    </dgm:pt>
    <dgm:pt modelId="{8792E74F-E69D-4CF2-ADFC-88ADBA866D5D}" type="pres">
      <dgm:prSet presAssocID="{D6F2B01F-3EC8-40D0-8F56-159064F8B175}" presName="node" presStyleLbl="node1" presStyleIdx="0" presStyleCnt="20">
        <dgm:presLayoutVars>
          <dgm:bulletEnabled val="1"/>
        </dgm:presLayoutVars>
      </dgm:prSet>
      <dgm:spPr/>
    </dgm:pt>
    <dgm:pt modelId="{553808F7-6C15-4350-BAE5-7B4D40D5B914}" type="pres">
      <dgm:prSet presAssocID="{90E91DDF-2272-4B34-B35E-7BEEF31AD7B5}" presName="sibTrans" presStyleCnt="0"/>
      <dgm:spPr/>
    </dgm:pt>
    <dgm:pt modelId="{69E7BAA3-76BA-4C47-8781-4B9764AD6084}" type="pres">
      <dgm:prSet presAssocID="{2173B3FD-A512-47D1-96AC-761DFAD9DC9C}" presName="node" presStyleLbl="node1" presStyleIdx="1" presStyleCnt="20">
        <dgm:presLayoutVars>
          <dgm:bulletEnabled val="1"/>
        </dgm:presLayoutVars>
      </dgm:prSet>
      <dgm:spPr/>
    </dgm:pt>
    <dgm:pt modelId="{22898B63-D7E0-4B9C-9EF1-199CF9BBA5C1}" type="pres">
      <dgm:prSet presAssocID="{E2A7227E-8F83-4349-A474-7778DF633440}" presName="sibTrans" presStyleCnt="0"/>
      <dgm:spPr/>
    </dgm:pt>
    <dgm:pt modelId="{AE512872-0478-4047-BBD4-1522074EE13B}" type="pres">
      <dgm:prSet presAssocID="{16D390F4-8064-4EE6-A90F-C6445BDF1818}" presName="node" presStyleLbl="node1" presStyleIdx="2" presStyleCnt="20">
        <dgm:presLayoutVars>
          <dgm:bulletEnabled val="1"/>
        </dgm:presLayoutVars>
      </dgm:prSet>
      <dgm:spPr/>
    </dgm:pt>
    <dgm:pt modelId="{E0009F85-4D07-4F9A-A2ED-96CF3FAE2066}" type="pres">
      <dgm:prSet presAssocID="{FBC4E5E0-346C-46E6-B911-4C703BDACAF2}" presName="sibTrans" presStyleCnt="0"/>
      <dgm:spPr/>
    </dgm:pt>
    <dgm:pt modelId="{F6B19E93-D6B3-4E63-8D60-AB4249D52FFD}" type="pres">
      <dgm:prSet presAssocID="{A22918B4-4654-4B0C-A1EB-CC63BC22BC41}" presName="node" presStyleLbl="node1" presStyleIdx="3" presStyleCnt="20">
        <dgm:presLayoutVars>
          <dgm:bulletEnabled val="1"/>
        </dgm:presLayoutVars>
      </dgm:prSet>
      <dgm:spPr/>
    </dgm:pt>
    <dgm:pt modelId="{728E5A25-64C4-4B6E-8DB9-D6418B7E3FBF}" type="pres">
      <dgm:prSet presAssocID="{B9BCC1BE-B228-4771-85BE-6F3D6EF91F88}" presName="sibTrans" presStyleCnt="0"/>
      <dgm:spPr/>
    </dgm:pt>
    <dgm:pt modelId="{7CA8FECE-C9FB-46C9-8F8B-69A9CA2C4099}" type="pres">
      <dgm:prSet presAssocID="{B81C7FD2-2E45-4E4D-94A8-8A4E7522D641}" presName="node" presStyleLbl="node1" presStyleIdx="4" presStyleCnt="20">
        <dgm:presLayoutVars>
          <dgm:bulletEnabled val="1"/>
        </dgm:presLayoutVars>
      </dgm:prSet>
      <dgm:spPr/>
    </dgm:pt>
    <dgm:pt modelId="{2FBDD916-2B82-427F-B47D-EA22FB102268}" type="pres">
      <dgm:prSet presAssocID="{61A7F3A0-6AC6-4E45-8DAC-6B5B77581758}" presName="sibTrans" presStyleCnt="0"/>
      <dgm:spPr/>
    </dgm:pt>
    <dgm:pt modelId="{0EBADE6F-3B24-4276-82CB-269503E5C108}" type="pres">
      <dgm:prSet presAssocID="{5DA78086-3E84-4683-905B-80824D68E6A1}" presName="node" presStyleLbl="node1" presStyleIdx="5" presStyleCnt="20">
        <dgm:presLayoutVars>
          <dgm:bulletEnabled val="1"/>
        </dgm:presLayoutVars>
      </dgm:prSet>
      <dgm:spPr/>
    </dgm:pt>
    <dgm:pt modelId="{16FEA7C0-1F95-4A33-A112-D822F50D4FF2}" type="pres">
      <dgm:prSet presAssocID="{7B42B59E-5E1B-4962-A4F8-825586CBF78C}" presName="sibTrans" presStyleCnt="0"/>
      <dgm:spPr/>
    </dgm:pt>
    <dgm:pt modelId="{A3F782C8-3653-472E-A097-152290B3D2CA}" type="pres">
      <dgm:prSet presAssocID="{16086D86-F96F-476D-99F6-B90024D09FB9}" presName="node" presStyleLbl="node1" presStyleIdx="6" presStyleCnt="20">
        <dgm:presLayoutVars>
          <dgm:bulletEnabled val="1"/>
        </dgm:presLayoutVars>
      </dgm:prSet>
      <dgm:spPr/>
    </dgm:pt>
    <dgm:pt modelId="{EC98759A-244D-4DA2-AA35-E734775E954C}" type="pres">
      <dgm:prSet presAssocID="{975AB319-B4FC-478D-B7C0-3588A50F4819}" presName="sibTrans" presStyleCnt="0"/>
      <dgm:spPr/>
    </dgm:pt>
    <dgm:pt modelId="{430C5933-9AC1-417E-AA51-BD8C7E07CACF}" type="pres">
      <dgm:prSet presAssocID="{AB36D579-18BC-4766-BD16-CB722B6D8724}" presName="node" presStyleLbl="node1" presStyleIdx="7" presStyleCnt="20">
        <dgm:presLayoutVars>
          <dgm:bulletEnabled val="1"/>
        </dgm:presLayoutVars>
      </dgm:prSet>
      <dgm:spPr/>
    </dgm:pt>
    <dgm:pt modelId="{6E7BAF64-C48D-4280-9742-B55D059FFC69}" type="pres">
      <dgm:prSet presAssocID="{8F0AB87B-6D5F-4D28-9356-701C9E28EF92}" presName="sibTrans" presStyleCnt="0"/>
      <dgm:spPr/>
    </dgm:pt>
    <dgm:pt modelId="{51605CA8-F44D-4BD5-926E-16BD37C8BCD9}" type="pres">
      <dgm:prSet presAssocID="{5589E1DF-6AA1-4620-9493-7C110FE50F37}" presName="node" presStyleLbl="node1" presStyleIdx="8" presStyleCnt="20">
        <dgm:presLayoutVars>
          <dgm:bulletEnabled val="1"/>
        </dgm:presLayoutVars>
      </dgm:prSet>
      <dgm:spPr/>
    </dgm:pt>
    <dgm:pt modelId="{AA374A9F-DC83-4C58-9E4E-9802CB6AEE2F}" type="pres">
      <dgm:prSet presAssocID="{1E8D282F-82B3-4C8C-960A-118CCFA40FF8}" presName="sibTrans" presStyleCnt="0"/>
      <dgm:spPr/>
    </dgm:pt>
    <dgm:pt modelId="{D9D43198-E858-427B-BEF4-B536B2C7995B}" type="pres">
      <dgm:prSet presAssocID="{48B3FB5A-8981-4A4E-8ADB-87CCF307ED05}" presName="node" presStyleLbl="node1" presStyleIdx="9" presStyleCnt="20">
        <dgm:presLayoutVars>
          <dgm:bulletEnabled val="1"/>
        </dgm:presLayoutVars>
      </dgm:prSet>
      <dgm:spPr/>
    </dgm:pt>
    <dgm:pt modelId="{38AEE16C-548D-4BCC-B3EE-C0E6E04BDCEA}" type="pres">
      <dgm:prSet presAssocID="{03E89876-FDBC-4925-B095-A727AD81DED8}" presName="sibTrans" presStyleCnt="0"/>
      <dgm:spPr/>
    </dgm:pt>
    <dgm:pt modelId="{70E8C3EA-A151-427A-A081-05E969DFCBFB}" type="pres">
      <dgm:prSet presAssocID="{8D451973-3AB1-428F-85DD-F4B56F36EC94}" presName="node" presStyleLbl="node1" presStyleIdx="10" presStyleCnt="20">
        <dgm:presLayoutVars>
          <dgm:bulletEnabled val="1"/>
        </dgm:presLayoutVars>
      </dgm:prSet>
      <dgm:spPr/>
    </dgm:pt>
    <dgm:pt modelId="{E23772AF-8C5A-4BC4-AC21-25A7B7BA9311}" type="pres">
      <dgm:prSet presAssocID="{90C0E731-ED9E-449C-9833-C761D289E823}" presName="sibTrans" presStyleCnt="0"/>
      <dgm:spPr/>
    </dgm:pt>
    <dgm:pt modelId="{7A1A70BA-4E23-4E18-8E9C-4E4333635A5E}" type="pres">
      <dgm:prSet presAssocID="{27BA8AF3-6C4D-4D0F-B5E5-343F3D07F44D}" presName="node" presStyleLbl="node1" presStyleIdx="11" presStyleCnt="20">
        <dgm:presLayoutVars>
          <dgm:bulletEnabled val="1"/>
        </dgm:presLayoutVars>
      </dgm:prSet>
      <dgm:spPr/>
    </dgm:pt>
    <dgm:pt modelId="{D84A141B-7659-4F92-9BAC-5B286D261B5D}" type="pres">
      <dgm:prSet presAssocID="{7BEF284F-7921-4729-B58F-26BEFD4EEFBD}" presName="sibTrans" presStyleCnt="0"/>
      <dgm:spPr/>
    </dgm:pt>
    <dgm:pt modelId="{2E6531D6-17AB-4D4F-A993-B12AAA3874DB}" type="pres">
      <dgm:prSet presAssocID="{78D312CE-D151-41BA-8E21-816E38B0964B}" presName="node" presStyleLbl="node1" presStyleIdx="12" presStyleCnt="20">
        <dgm:presLayoutVars>
          <dgm:bulletEnabled val="1"/>
        </dgm:presLayoutVars>
      </dgm:prSet>
      <dgm:spPr/>
    </dgm:pt>
    <dgm:pt modelId="{5B396720-F6E9-4CBB-929F-479A3362F05D}" type="pres">
      <dgm:prSet presAssocID="{6D0C73A4-4F99-42B5-98BC-C50F1ABE10BC}" presName="sibTrans" presStyleCnt="0"/>
      <dgm:spPr/>
    </dgm:pt>
    <dgm:pt modelId="{DD88282A-544D-4F2A-A5D2-DBA7A30ADB08}" type="pres">
      <dgm:prSet presAssocID="{72F12E1A-87D6-4D87-96D2-08D2821E58A5}" presName="node" presStyleLbl="node1" presStyleIdx="13" presStyleCnt="20">
        <dgm:presLayoutVars>
          <dgm:bulletEnabled val="1"/>
        </dgm:presLayoutVars>
      </dgm:prSet>
      <dgm:spPr/>
    </dgm:pt>
    <dgm:pt modelId="{BE48DF23-CFAC-4CA7-B3DB-BF59EA122AED}" type="pres">
      <dgm:prSet presAssocID="{64D02B95-4622-41E2-8D81-6A7F7C15086E}" presName="sibTrans" presStyleCnt="0"/>
      <dgm:spPr/>
    </dgm:pt>
    <dgm:pt modelId="{789FB1E2-9DFE-4B7C-90E9-36E624E41416}" type="pres">
      <dgm:prSet presAssocID="{398B2010-037F-416E-89E0-C1D66A772EDF}" presName="node" presStyleLbl="node1" presStyleIdx="14" presStyleCnt="20">
        <dgm:presLayoutVars>
          <dgm:bulletEnabled val="1"/>
        </dgm:presLayoutVars>
      </dgm:prSet>
      <dgm:spPr/>
    </dgm:pt>
    <dgm:pt modelId="{EECC9A93-EF37-4D64-8259-EC6627C93A0F}" type="pres">
      <dgm:prSet presAssocID="{B0D79F2E-6F76-498A-9B4A-47CC58570399}" presName="sibTrans" presStyleCnt="0"/>
      <dgm:spPr/>
    </dgm:pt>
    <dgm:pt modelId="{D287F956-CCC5-4250-81F8-7D2AC2584BE3}" type="pres">
      <dgm:prSet presAssocID="{F24C16B6-1AE4-4180-98CF-5768CD835973}" presName="node" presStyleLbl="node1" presStyleIdx="15" presStyleCnt="20">
        <dgm:presLayoutVars>
          <dgm:bulletEnabled val="1"/>
        </dgm:presLayoutVars>
      </dgm:prSet>
      <dgm:spPr/>
    </dgm:pt>
    <dgm:pt modelId="{891AF38D-4174-4CCF-AC2C-81E92538BBCF}" type="pres">
      <dgm:prSet presAssocID="{DB53CC2C-790C-446F-B75B-320E6288F443}" presName="sibTrans" presStyleCnt="0"/>
      <dgm:spPr/>
    </dgm:pt>
    <dgm:pt modelId="{14D613C0-EBDC-4673-A583-364FD48E9940}" type="pres">
      <dgm:prSet presAssocID="{022E44AC-6C49-4718-941A-474FC97770CF}" presName="node" presStyleLbl="node1" presStyleIdx="16" presStyleCnt="20">
        <dgm:presLayoutVars>
          <dgm:bulletEnabled val="1"/>
        </dgm:presLayoutVars>
      </dgm:prSet>
      <dgm:spPr/>
    </dgm:pt>
    <dgm:pt modelId="{938AF8B5-C12C-42B9-9DAD-00A755105FF4}" type="pres">
      <dgm:prSet presAssocID="{CC41B336-70F1-4AEB-9F3F-0C2FA494C317}" presName="sibTrans" presStyleCnt="0"/>
      <dgm:spPr/>
    </dgm:pt>
    <dgm:pt modelId="{5A07A5B8-7A73-4009-9348-15D10A97F867}" type="pres">
      <dgm:prSet presAssocID="{FFB154BD-996D-484B-88FD-3A3F54BD4FE7}" presName="node" presStyleLbl="node1" presStyleIdx="17" presStyleCnt="20">
        <dgm:presLayoutVars>
          <dgm:bulletEnabled val="1"/>
        </dgm:presLayoutVars>
      </dgm:prSet>
      <dgm:spPr/>
    </dgm:pt>
    <dgm:pt modelId="{064928F9-806B-4B6A-A754-58D98FA30CBA}" type="pres">
      <dgm:prSet presAssocID="{59A380BF-D593-4203-BA5F-F2B7E9031A87}" presName="sibTrans" presStyleCnt="0"/>
      <dgm:spPr/>
    </dgm:pt>
    <dgm:pt modelId="{C7711AC9-4404-4E44-8AD4-AF777D12983D}" type="pres">
      <dgm:prSet presAssocID="{E08B88B7-E325-4EDA-B063-E1C78E2A3808}" presName="node" presStyleLbl="node1" presStyleIdx="18" presStyleCnt="20">
        <dgm:presLayoutVars>
          <dgm:bulletEnabled val="1"/>
        </dgm:presLayoutVars>
      </dgm:prSet>
      <dgm:spPr/>
    </dgm:pt>
    <dgm:pt modelId="{0F9194D8-3C12-404D-A385-6AB3D54114FF}" type="pres">
      <dgm:prSet presAssocID="{894B8ED0-8004-4CCE-AC5A-186D21F7C8CA}" presName="sibTrans" presStyleCnt="0"/>
      <dgm:spPr/>
    </dgm:pt>
    <dgm:pt modelId="{A205B3C1-B951-44E8-A0DB-041BF5866D19}" type="pres">
      <dgm:prSet presAssocID="{1CBA9B83-EAB2-4188-BF0D-261E5F4A3E63}" presName="node" presStyleLbl="node1" presStyleIdx="19" presStyleCnt="20">
        <dgm:presLayoutVars>
          <dgm:bulletEnabled val="1"/>
        </dgm:presLayoutVars>
      </dgm:prSet>
      <dgm:spPr/>
    </dgm:pt>
  </dgm:ptLst>
  <dgm:cxnLst>
    <dgm:cxn modelId="{408BB001-EC07-42F1-A466-18E6954B9E3B}" srcId="{19D30365-2079-4081-B367-650AD30CEA51}" destId="{2173B3FD-A512-47D1-96AC-761DFAD9DC9C}" srcOrd="1" destOrd="0" parTransId="{BBF4AF4E-F7DA-4E37-B1EA-DF7EA3C42A8A}" sibTransId="{E2A7227E-8F83-4349-A474-7778DF633440}"/>
    <dgm:cxn modelId="{9B936104-4A38-46AF-81B2-49059C713FD2}" srcId="{19D30365-2079-4081-B367-650AD30CEA51}" destId="{E08B88B7-E325-4EDA-B063-E1C78E2A3808}" srcOrd="18" destOrd="0" parTransId="{AFED14C5-A763-46CC-8EF0-EB5E5304040D}" sibTransId="{894B8ED0-8004-4CCE-AC5A-186D21F7C8CA}"/>
    <dgm:cxn modelId="{2746700B-12C0-4A8A-99F0-3AE5110C63AA}" type="presOf" srcId="{022E44AC-6C49-4718-941A-474FC97770CF}" destId="{14D613C0-EBDC-4673-A583-364FD48E9940}" srcOrd="0" destOrd="0" presId="urn:microsoft.com/office/officeart/2005/8/layout/default"/>
    <dgm:cxn modelId="{FB1B0B18-A83F-4C77-87D0-8FDFC3AF46DB}" srcId="{19D30365-2079-4081-B367-650AD30CEA51}" destId="{022E44AC-6C49-4718-941A-474FC97770CF}" srcOrd="16" destOrd="0" parTransId="{A8241AFF-CEC9-4587-B7B4-672A283C43D4}" sibTransId="{CC41B336-70F1-4AEB-9F3F-0C2FA494C317}"/>
    <dgm:cxn modelId="{616B2B1A-D9EA-4EE0-BC9E-D6CD100199E6}" srcId="{19D30365-2079-4081-B367-650AD30CEA51}" destId="{48B3FB5A-8981-4A4E-8ADB-87CCF307ED05}" srcOrd="9" destOrd="0" parTransId="{B6EFB2DE-CCD5-4E93-B75F-45E135E08321}" sibTransId="{03E89876-FDBC-4925-B095-A727AD81DED8}"/>
    <dgm:cxn modelId="{4BD12E1D-593B-4C5C-8599-AFD7F8EC166F}" type="presOf" srcId="{E08B88B7-E325-4EDA-B063-E1C78E2A3808}" destId="{C7711AC9-4404-4E44-8AD4-AF777D12983D}" srcOrd="0" destOrd="0" presId="urn:microsoft.com/office/officeart/2005/8/layout/default"/>
    <dgm:cxn modelId="{2FEA9B22-0033-4A97-A1F5-09E029C50C04}" type="presOf" srcId="{8D451973-3AB1-428F-85DD-F4B56F36EC94}" destId="{70E8C3EA-A151-427A-A081-05E969DFCBFB}" srcOrd="0" destOrd="0" presId="urn:microsoft.com/office/officeart/2005/8/layout/default"/>
    <dgm:cxn modelId="{9314692C-DDF2-43F1-91C6-55BAC27FD1E5}" type="presOf" srcId="{B81C7FD2-2E45-4E4D-94A8-8A4E7522D641}" destId="{7CA8FECE-C9FB-46C9-8F8B-69A9CA2C4099}" srcOrd="0" destOrd="0" presId="urn:microsoft.com/office/officeart/2005/8/layout/default"/>
    <dgm:cxn modelId="{C5B3F12D-E867-4ED3-AC71-F99C2FFDA9E6}" type="presOf" srcId="{5589E1DF-6AA1-4620-9493-7C110FE50F37}" destId="{51605CA8-F44D-4BD5-926E-16BD37C8BCD9}" srcOrd="0" destOrd="0" presId="urn:microsoft.com/office/officeart/2005/8/layout/default"/>
    <dgm:cxn modelId="{B7B2A133-3101-44F4-96A7-656066FD163C}" type="presOf" srcId="{1CBA9B83-EAB2-4188-BF0D-261E5F4A3E63}" destId="{A205B3C1-B951-44E8-A0DB-041BF5866D19}" srcOrd="0" destOrd="0" presId="urn:microsoft.com/office/officeart/2005/8/layout/default"/>
    <dgm:cxn modelId="{99BECE5D-EF5A-44B4-AA34-9EB6159EDCDB}" type="presOf" srcId="{78D312CE-D151-41BA-8E21-816E38B0964B}" destId="{2E6531D6-17AB-4D4F-A993-B12AAA3874DB}" srcOrd="0" destOrd="0" presId="urn:microsoft.com/office/officeart/2005/8/layout/default"/>
    <dgm:cxn modelId="{ED351F62-54D2-46C8-BD14-B79252944356}" srcId="{19D30365-2079-4081-B367-650AD30CEA51}" destId="{AB36D579-18BC-4766-BD16-CB722B6D8724}" srcOrd="7" destOrd="0" parTransId="{DC065F12-A1FA-436F-AEB6-13D85AE4C7EC}" sibTransId="{8F0AB87B-6D5F-4D28-9356-701C9E28EF92}"/>
    <dgm:cxn modelId="{5B33BF63-AA47-4637-A5D6-E613D123BF50}" srcId="{19D30365-2079-4081-B367-650AD30CEA51}" destId="{B81C7FD2-2E45-4E4D-94A8-8A4E7522D641}" srcOrd="4" destOrd="0" parTransId="{DF1617D7-37D4-452A-9BE6-1A1A16B25F85}" sibTransId="{61A7F3A0-6AC6-4E45-8DAC-6B5B77581758}"/>
    <dgm:cxn modelId="{2AE0BA68-410D-4F86-9FDA-5194DD6D120A}" type="presOf" srcId="{16D390F4-8064-4EE6-A90F-C6445BDF1818}" destId="{AE512872-0478-4047-BBD4-1522074EE13B}" srcOrd="0" destOrd="0" presId="urn:microsoft.com/office/officeart/2005/8/layout/default"/>
    <dgm:cxn modelId="{9216116C-12BD-4467-A248-C252E5AB1307}" srcId="{19D30365-2079-4081-B367-650AD30CEA51}" destId="{A22918B4-4654-4B0C-A1EB-CC63BC22BC41}" srcOrd="3" destOrd="0" parTransId="{C378C04F-DDB5-43A1-ADC4-F685C618F9CC}" sibTransId="{B9BCC1BE-B228-4771-85BE-6F3D6EF91F88}"/>
    <dgm:cxn modelId="{844F756C-5ACE-4F70-BB83-C303F275E133}" srcId="{19D30365-2079-4081-B367-650AD30CEA51}" destId="{72F12E1A-87D6-4D87-96D2-08D2821E58A5}" srcOrd="13" destOrd="0" parTransId="{C2EF4503-2896-4ADA-833A-147D76D01868}" sibTransId="{64D02B95-4622-41E2-8D81-6A7F7C15086E}"/>
    <dgm:cxn modelId="{9CC83F55-0E91-48DB-8C78-6DC7ABFCDA83}" type="presOf" srcId="{D6F2B01F-3EC8-40D0-8F56-159064F8B175}" destId="{8792E74F-E69D-4CF2-ADFC-88ADBA866D5D}" srcOrd="0" destOrd="0" presId="urn:microsoft.com/office/officeart/2005/8/layout/default"/>
    <dgm:cxn modelId="{A0C6C555-3D8C-4D31-9601-6335499F0D88}" srcId="{19D30365-2079-4081-B367-650AD30CEA51}" destId="{5DA78086-3E84-4683-905B-80824D68E6A1}" srcOrd="5" destOrd="0" parTransId="{FC65C9A9-9E93-419D-9D0B-A4094673900E}" sibTransId="{7B42B59E-5E1B-4962-A4F8-825586CBF78C}"/>
    <dgm:cxn modelId="{817C077E-D2C2-4C48-A2F8-F6AE3F8DEA21}" srcId="{19D30365-2079-4081-B367-650AD30CEA51}" destId="{FFB154BD-996D-484B-88FD-3A3F54BD4FE7}" srcOrd="17" destOrd="0" parTransId="{9C68D479-7A38-47ED-B3EA-4E9F387091B0}" sibTransId="{59A380BF-D593-4203-BA5F-F2B7E9031A87}"/>
    <dgm:cxn modelId="{EA1C7B8F-E901-455B-940D-A1EA292A5889}" srcId="{19D30365-2079-4081-B367-650AD30CEA51}" destId="{F24C16B6-1AE4-4180-98CF-5768CD835973}" srcOrd="15" destOrd="0" parTransId="{3F333386-B4BC-412F-9C61-35EF09AC2926}" sibTransId="{DB53CC2C-790C-446F-B75B-320E6288F443}"/>
    <dgm:cxn modelId="{CCCCA491-87BF-4ED5-90CD-E57751E8261F}" type="presOf" srcId="{5DA78086-3E84-4683-905B-80824D68E6A1}" destId="{0EBADE6F-3B24-4276-82CB-269503E5C108}" srcOrd="0" destOrd="0" presId="urn:microsoft.com/office/officeart/2005/8/layout/default"/>
    <dgm:cxn modelId="{1EBC4996-2722-4817-A505-FCD34FC60EF6}" type="presOf" srcId="{16086D86-F96F-476D-99F6-B90024D09FB9}" destId="{A3F782C8-3653-472E-A097-152290B3D2CA}" srcOrd="0" destOrd="0" presId="urn:microsoft.com/office/officeart/2005/8/layout/default"/>
    <dgm:cxn modelId="{DD3C7398-E437-417B-B619-2AB604243B9B}" srcId="{19D30365-2079-4081-B367-650AD30CEA51}" destId="{16D390F4-8064-4EE6-A90F-C6445BDF1818}" srcOrd="2" destOrd="0" parTransId="{CE23706F-49C7-4EE0-9026-CF8A7DC07E32}" sibTransId="{FBC4E5E0-346C-46E6-B911-4C703BDACAF2}"/>
    <dgm:cxn modelId="{6C710CA0-8978-4E27-B624-3145D90E7BAD}" type="presOf" srcId="{72F12E1A-87D6-4D87-96D2-08D2821E58A5}" destId="{DD88282A-544D-4F2A-A5D2-DBA7A30ADB08}" srcOrd="0" destOrd="0" presId="urn:microsoft.com/office/officeart/2005/8/layout/default"/>
    <dgm:cxn modelId="{7DDAE5A3-BA41-4CF7-9C87-2AE1D0B7A31B}" type="presOf" srcId="{2173B3FD-A512-47D1-96AC-761DFAD9DC9C}" destId="{69E7BAA3-76BA-4C47-8781-4B9764AD6084}" srcOrd="0" destOrd="0" presId="urn:microsoft.com/office/officeart/2005/8/layout/default"/>
    <dgm:cxn modelId="{7D859EA9-5A0A-4011-BCE3-45E0782AD8E7}" srcId="{19D30365-2079-4081-B367-650AD30CEA51}" destId="{8D451973-3AB1-428F-85DD-F4B56F36EC94}" srcOrd="10" destOrd="0" parTransId="{6BEC1050-C8CD-4D65-9D1E-CE67BB2C56E0}" sibTransId="{90C0E731-ED9E-449C-9833-C761D289E823}"/>
    <dgm:cxn modelId="{1E03E1AE-2D05-4559-857E-D3E69971AA86}" type="presOf" srcId="{27BA8AF3-6C4D-4D0F-B5E5-343F3D07F44D}" destId="{7A1A70BA-4E23-4E18-8E9C-4E4333635A5E}" srcOrd="0" destOrd="0" presId="urn:microsoft.com/office/officeart/2005/8/layout/default"/>
    <dgm:cxn modelId="{14BD9BAF-4F4B-4E4E-B927-32504450A93C}" srcId="{19D30365-2079-4081-B367-650AD30CEA51}" destId="{78D312CE-D151-41BA-8E21-816E38B0964B}" srcOrd="12" destOrd="0" parTransId="{098DEAAF-F463-48ED-BDFB-F7E2DCE4AB40}" sibTransId="{6D0C73A4-4F99-42B5-98BC-C50F1ABE10BC}"/>
    <dgm:cxn modelId="{2D6ED7B4-D6E8-417F-BCCD-D0D8BEF05B2A}" srcId="{19D30365-2079-4081-B367-650AD30CEA51}" destId="{1CBA9B83-EAB2-4188-BF0D-261E5F4A3E63}" srcOrd="19" destOrd="0" parTransId="{E5100153-B83E-497B-9E2A-71D89A111DE0}" sibTransId="{FB85918D-90E7-4D93-9983-F47CD70A4A9A}"/>
    <dgm:cxn modelId="{9FF3BCC1-2D2F-4256-B571-ACF1AA258A79}" srcId="{19D30365-2079-4081-B367-650AD30CEA51}" destId="{27BA8AF3-6C4D-4D0F-B5E5-343F3D07F44D}" srcOrd="11" destOrd="0" parTransId="{28BAFF11-F93C-4B6A-976E-4F2A0D8774C3}" sibTransId="{7BEF284F-7921-4729-B58F-26BEFD4EEFBD}"/>
    <dgm:cxn modelId="{5BEDCDD0-72F4-46C1-8B7A-3D448A0BA07C}" type="presOf" srcId="{FFB154BD-996D-484B-88FD-3A3F54BD4FE7}" destId="{5A07A5B8-7A73-4009-9348-15D10A97F867}" srcOrd="0" destOrd="0" presId="urn:microsoft.com/office/officeart/2005/8/layout/default"/>
    <dgm:cxn modelId="{6E10CCD4-5417-4849-8673-E2504DC5174F}" type="presOf" srcId="{A22918B4-4654-4B0C-A1EB-CC63BC22BC41}" destId="{F6B19E93-D6B3-4E63-8D60-AB4249D52FFD}" srcOrd="0" destOrd="0" presId="urn:microsoft.com/office/officeart/2005/8/layout/default"/>
    <dgm:cxn modelId="{7597EFD6-1B0C-40D7-B285-04255864D5AF}" srcId="{19D30365-2079-4081-B367-650AD30CEA51}" destId="{398B2010-037F-416E-89E0-C1D66A772EDF}" srcOrd="14" destOrd="0" parTransId="{36EEC7CF-4575-40FC-9CED-390D84C7C78E}" sibTransId="{B0D79F2E-6F76-498A-9B4A-47CC58570399}"/>
    <dgm:cxn modelId="{96E2B1DD-6EBA-4875-A4FD-F482E09107DA}" srcId="{19D30365-2079-4081-B367-650AD30CEA51}" destId="{16086D86-F96F-476D-99F6-B90024D09FB9}" srcOrd="6" destOrd="0" parTransId="{B8CEAFC1-890F-405B-8DE1-905B4FEEF251}" sibTransId="{975AB319-B4FC-478D-B7C0-3588A50F4819}"/>
    <dgm:cxn modelId="{A920C9E7-C171-465C-B5D7-CAFE14FCB403}" type="presOf" srcId="{AB36D579-18BC-4766-BD16-CB722B6D8724}" destId="{430C5933-9AC1-417E-AA51-BD8C7E07CACF}" srcOrd="0" destOrd="0" presId="urn:microsoft.com/office/officeart/2005/8/layout/default"/>
    <dgm:cxn modelId="{A67A23F3-39E9-4B66-8BE3-1D8D5F794116}" type="presOf" srcId="{48B3FB5A-8981-4A4E-8ADB-87CCF307ED05}" destId="{D9D43198-E858-427B-BEF4-B536B2C7995B}" srcOrd="0" destOrd="0" presId="urn:microsoft.com/office/officeart/2005/8/layout/default"/>
    <dgm:cxn modelId="{32DA69F4-3CA2-44A1-958B-E6B59EC486CC}" type="presOf" srcId="{F24C16B6-1AE4-4180-98CF-5768CD835973}" destId="{D287F956-CCC5-4250-81F8-7D2AC2584BE3}" srcOrd="0" destOrd="0" presId="urn:microsoft.com/office/officeart/2005/8/layout/default"/>
    <dgm:cxn modelId="{1DFF81F6-499E-4695-A14F-64ADC077885A}" type="presOf" srcId="{398B2010-037F-416E-89E0-C1D66A772EDF}" destId="{789FB1E2-9DFE-4B7C-90E9-36E624E41416}" srcOrd="0" destOrd="0" presId="urn:microsoft.com/office/officeart/2005/8/layout/default"/>
    <dgm:cxn modelId="{4839E0F7-243B-4F6D-B868-9F3A4D10509D}" srcId="{19D30365-2079-4081-B367-650AD30CEA51}" destId="{5589E1DF-6AA1-4620-9493-7C110FE50F37}" srcOrd="8" destOrd="0" parTransId="{38A39B15-D8F2-4069-8E52-1326ABBE032E}" sibTransId="{1E8D282F-82B3-4C8C-960A-118CCFA40FF8}"/>
    <dgm:cxn modelId="{EBA896F9-37F6-467A-A51B-FCD067587F67}" srcId="{19D30365-2079-4081-B367-650AD30CEA51}" destId="{D6F2B01F-3EC8-40D0-8F56-159064F8B175}" srcOrd="0" destOrd="0" parTransId="{8833008C-8485-4ADC-8E87-B8DCC7A60B20}" sibTransId="{90E91DDF-2272-4B34-B35E-7BEEF31AD7B5}"/>
    <dgm:cxn modelId="{69C959FE-7DE7-4D5D-BA21-9E2AED27C161}" type="presOf" srcId="{19D30365-2079-4081-B367-650AD30CEA51}" destId="{CE34A515-3FC7-4B3C-8A63-B41A412A76D8}" srcOrd="0" destOrd="0" presId="urn:microsoft.com/office/officeart/2005/8/layout/default"/>
    <dgm:cxn modelId="{D7E9CF6B-2523-4C51-953A-CD3F9D68DD49}" type="presParOf" srcId="{CE34A515-3FC7-4B3C-8A63-B41A412A76D8}" destId="{8792E74F-E69D-4CF2-ADFC-88ADBA866D5D}" srcOrd="0" destOrd="0" presId="urn:microsoft.com/office/officeart/2005/8/layout/default"/>
    <dgm:cxn modelId="{2AED8484-140B-423B-B2EE-368EB304E1FD}" type="presParOf" srcId="{CE34A515-3FC7-4B3C-8A63-B41A412A76D8}" destId="{553808F7-6C15-4350-BAE5-7B4D40D5B914}" srcOrd="1" destOrd="0" presId="urn:microsoft.com/office/officeart/2005/8/layout/default"/>
    <dgm:cxn modelId="{E0835778-29D2-40A7-BE43-D2745CEAF92A}" type="presParOf" srcId="{CE34A515-3FC7-4B3C-8A63-B41A412A76D8}" destId="{69E7BAA3-76BA-4C47-8781-4B9764AD6084}" srcOrd="2" destOrd="0" presId="urn:microsoft.com/office/officeart/2005/8/layout/default"/>
    <dgm:cxn modelId="{752F3DBF-121C-4FF7-AC1F-FD801006B460}" type="presParOf" srcId="{CE34A515-3FC7-4B3C-8A63-B41A412A76D8}" destId="{22898B63-D7E0-4B9C-9EF1-199CF9BBA5C1}" srcOrd="3" destOrd="0" presId="urn:microsoft.com/office/officeart/2005/8/layout/default"/>
    <dgm:cxn modelId="{68A2EB67-9354-456C-A861-2CBDBEAAEB63}" type="presParOf" srcId="{CE34A515-3FC7-4B3C-8A63-B41A412A76D8}" destId="{AE512872-0478-4047-BBD4-1522074EE13B}" srcOrd="4" destOrd="0" presId="urn:microsoft.com/office/officeart/2005/8/layout/default"/>
    <dgm:cxn modelId="{89CD8B42-CA5C-47BD-BCB4-51C276FE9E86}" type="presParOf" srcId="{CE34A515-3FC7-4B3C-8A63-B41A412A76D8}" destId="{E0009F85-4D07-4F9A-A2ED-96CF3FAE2066}" srcOrd="5" destOrd="0" presId="urn:microsoft.com/office/officeart/2005/8/layout/default"/>
    <dgm:cxn modelId="{539D1E32-76AE-446C-B35B-69CDE9C121FE}" type="presParOf" srcId="{CE34A515-3FC7-4B3C-8A63-B41A412A76D8}" destId="{F6B19E93-D6B3-4E63-8D60-AB4249D52FFD}" srcOrd="6" destOrd="0" presId="urn:microsoft.com/office/officeart/2005/8/layout/default"/>
    <dgm:cxn modelId="{316982C8-C59A-4923-AA74-31451C2AC741}" type="presParOf" srcId="{CE34A515-3FC7-4B3C-8A63-B41A412A76D8}" destId="{728E5A25-64C4-4B6E-8DB9-D6418B7E3FBF}" srcOrd="7" destOrd="0" presId="urn:microsoft.com/office/officeart/2005/8/layout/default"/>
    <dgm:cxn modelId="{B13D04BC-8329-4033-87B3-5D7DE5FCCA71}" type="presParOf" srcId="{CE34A515-3FC7-4B3C-8A63-B41A412A76D8}" destId="{7CA8FECE-C9FB-46C9-8F8B-69A9CA2C4099}" srcOrd="8" destOrd="0" presId="urn:microsoft.com/office/officeart/2005/8/layout/default"/>
    <dgm:cxn modelId="{7016B779-88D8-4F54-A35B-EF85851F7271}" type="presParOf" srcId="{CE34A515-3FC7-4B3C-8A63-B41A412A76D8}" destId="{2FBDD916-2B82-427F-B47D-EA22FB102268}" srcOrd="9" destOrd="0" presId="urn:microsoft.com/office/officeart/2005/8/layout/default"/>
    <dgm:cxn modelId="{E996E5EE-21FB-4BAD-AC8A-738A270AF9F6}" type="presParOf" srcId="{CE34A515-3FC7-4B3C-8A63-B41A412A76D8}" destId="{0EBADE6F-3B24-4276-82CB-269503E5C108}" srcOrd="10" destOrd="0" presId="urn:microsoft.com/office/officeart/2005/8/layout/default"/>
    <dgm:cxn modelId="{1A846246-8D88-4666-8A7C-EC9129B7DE12}" type="presParOf" srcId="{CE34A515-3FC7-4B3C-8A63-B41A412A76D8}" destId="{16FEA7C0-1F95-4A33-A112-D822F50D4FF2}" srcOrd="11" destOrd="0" presId="urn:microsoft.com/office/officeart/2005/8/layout/default"/>
    <dgm:cxn modelId="{1A4A787C-83FF-4FAF-A880-F4355D4A2DF7}" type="presParOf" srcId="{CE34A515-3FC7-4B3C-8A63-B41A412A76D8}" destId="{A3F782C8-3653-472E-A097-152290B3D2CA}" srcOrd="12" destOrd="0" presId="urn:microsoft.com/office/officeart/2005/8/layout/default"/>
    <dgm:cxn modelId="{F07C1ED9-D683-4965-A7FA-B46BE7C85B30}" type="presParOf" srcId="{CE34A515-3FC7-4B3C-8A63-B41A412A76D8}" destId="{EC98759A-244D-4DA2-AA35-E734775E954C}" srcOrd="13" destOrd="0" presId="urn:microsoft.com/office/officeart/2005/8/layout/default"/>
    <dgm:cxn modelId="{25292DD7-0911-4020-A057-6DA7CA0972FF}" type="presParOf" srcId="{CE34A515-3FC7-4B3C-8A63-B41A412A76D8}" destId="{430C5933-9AC1-417E-AA51-BD8C7E07CACF}" srcOrd="14" destOrd="0" presId="urn:microsoft.com/office/officeart/2005/8/layout/default"/>
    <dgm:cxn modelId="{FEA927A7-308C-426E-B53B-F764642E596D}" type="presParOf" srcId="{CE34A515-3FC7-4B3C-8A63-B41A412A76D8}" destId="{6E7BAF64-C48D-4280-9742-B55D059FFC69}" srcOrd="15" destOrd="0" presId="urn:microsoft.com/office/officeart/2005/8/layout/default"/>
    <dgm:cxn modelId="{6F483C80-A674-4D29-8322-4019C416DEF7}" type="presParOf" srcId="{CE34A515-3FC7-4B3C-8A63-B41A412A76D8}" destId="{51605CA8-F44D-4BD5-926E-16BD37C8BCD9}" srcOrd="16" destOrd="0" presId="urn:microsoft.com/office/officeart/2005/8/layout/default"/>
    <dgm:cxn modelId="{FDA84710-B05E-40C8-A87E-A77880CE8F3E}" type="presParOf" srcId="{CE34A515-3FC7-4B3C-8A63-B41A412A76D8}" destId="{AA374A9F-DC83-4C58-9E4E-9802CB6AEE2F}" srcOrd="17" destOrd="0" presId="urn:microsoft.com/office/officeart/2005/8/layout/default"/>
    <dgm:cxn modelId="{D73AB245-2113-4DF3-AEC7-413FDA42B8ED}" type="presParOf" srcId="{CE34A515-3FC7-4B3C-8A63-B41A412A76D8}" destId="{D9D43198-E858-427B-BEF4-B536B2C7995B}" srcOrd="18" destOrd="0" presId="urn:microsoft.com/office/officeart/2005/8/layout/default"/>
    <dgm:cxn modelId="{15361675-194B-409C-8786-22D5793D03BA}" type="presParOf" srcId="{CE34A515-3FC7-4B3C-8A63-B41A412A76D8}" destId="{38AEE16C-548D-4BCC-B3EE-C0E6E04BDCEA}" srcOrd="19" destOrd="0" presId="urn:microsoft.com/office/officeart/2005/8/layout/default"/>
    <dgm:cxn modelId="{D5433AB0-05DA-430D-B8D1-8B88875EB36D}" type="presParOf" srcId="{CE34A515-3FC7-4B3C-8A63-B41A412A76D8}" destId="{70E8C3EA-A151-427A-A081-05E969DFCBFB}" srcOrd="20" destOrd="0" presId="urn:microsoft.com/office/officeart/2005/8/layout/default"/>
    <dgm:cxn modelId="{D891A45B-A3E9-4EF0-A0AE-4E39737FE44C}" type="presParOf" srcId="{CE34A515-3FC7-4B3C-8A63-B41A412A76D8}" destId="{E23772AF-8C5A-4BC4-AC21-25A7B7BA9311}" srcOrd="21" destOrd="0" presId="urn:microsoft.com/office/officeart/2005/8/layout/default"/>
    <dgm:cxn modelId="{8E66FC81-6EEC-4FC9-A769-E7A772909E34}" type="presParOf" srcId="{CE34A515-3FC7-4B3C-8A63-B41A412A76D8}" destId="{7A1A70BA-4E23-4E18-8E9C-4E4333635A5E}" srcOrd="22" destOrd="0" presId="urn:microsoft.com/office/officeart/2005/8/layout/default"/>
    <dgm:cxn modelId="{3AD3D5CD-0898-4B41-906F-F9C667D0557A}" type="presParOf" srcId="{CE34A515-3FC7-4B3C-8A63-B41A412A76D8}" destId="{D84A141B-7659-4F92-9BAC-5B286D261B5D}" srcOrd="23" destOrd="0" presId="urn:microsoft.com/office/officeart/2005/8/layout/default"/>
    <dgm:cxn modelId="{7295EDE6-E1F1-4162-8DFB-7F3ED7CD9DE7}" type="presParOf" srcId="{CE34A515-3FC7-4B3C-8A63-B41A412A76D8}" destId="{2E6531D6-17AB-4D4F-A993-B12AAA3874DB}" srcOrd="24" destOrd="0" presId="urn:microsoft.com/office/officeart/2005/8/layout/default"/>
    <dgm:cxn modelId="{07CBA9FE-53F6-4C04-86EE-F1269F62713B}" type="presParOf" srcId="{CE34A515-3FC7-4B3C-8A63-B41A412A76D8}" destId="{5B396720-F6E9-4CBB-929F-479A3362F05D}" srcOrd="25" destOrd="0" presId="urn:microsoft.com/office/officeart/2005/8/layout/default"/>
    <dgm:cxn modelId="{D8B17D8E-028C-4B0C-AF58-790A8819D8AD}" type="presParOf" srcId="{CE34A515-3FC7-4B3C-8A63-B41A412A76D8}" destId="{DD88282A-544D-4F2A-A5D2-DBA7A30ADB08}" srcOrd="26" destOrd="0" presId="urn:microsoft.com/office/officeart/2005/8/layout/default"/>
    <dgm:cxn modelId="{F677E524-2EBC-448D-9C6F-E3444DAA6C98}" type="presParOf" srcId="{CE34A515-3FC7-4B3C-8A63-B41A412A76D8}" destId="{BE48DF23-CFAC-4CA7-B3DB-BF59EA122AED}" srcOrd="27" destOrd="0" presId="urn:microsoft.com/office/officeart/2005/8/layout/default"/>
    <dgm:cxn modelId="{ED3CCB55-B996-44CA-9965-44066C106C9F}" type="presParOf" srcId="{CE34A515-3FC7-4B3C-8A63-B41A412A76D8}" destId="{789FB1E2-9DFE-4B7C-90E9-36E624E41416}" srcOrd="28" destOrd="0" presId="urn:microsoft.com/office/officeart/2005/8/layout/default"/>
    <dgm:cxn modelId="{2BE62977-7192-46B8-8255-AEF203BC8CA2}" type="presParOf" srcId="{CE34A515-3FC7-4B3C-8A63-B41A412A76D8}" destId="{EECC9A93-EF37-4D64-8259-EC6627C93A0F}" srcOrd="29" destOrd="0" presId="urn:microsoft.com/office/officeart/2005/8/layout/default"/>
    <dgm:cxn modelId="{81B4D187-7B2F-4CE5-A53F-EF0A3E465FE5}" type="presParOf" srcId="{CE34A515-3FC7-4B3C-8A63-B41A412A76D8}" destId="{D287F956-CCC5-4250-81F8-7D2AC2584BE3}" srcOrd="30" destOrd="0" presId="urn:microsoft.com/office/officeart/2005/8/layout/default"/>
    <dgm:cxn modelId="{DACC457E-C602-4369-86F4-A1C27BE76801}" type="presParOf" srcId="{CE34A515-3FC7-4B3C-8A63-B41A412A76D8}" destId="{891AF38D-4174-4CCF-AC2C-81E92538BBCF}" srcOrd="31" destOrd="0" presId="urn:microsoft.com/office/officeart/2005/8/layout/default"/>
    <dgm:cxn modelId="{4A87B5A8-99C9-4DD6-ABB9-806C1C5AF8F2}" type="presParOf" srcId="{CE34A515-3FC7-4B3C-8A63-B41A412A76D8}" destId="{14D613C0-EBDC-4673-A583-364FD48E9940}" srcOrd="32" destOrd="0" presId="urn:microsoft.com/office/officeart/2005/8/layout/default"/>
    <dgm:cxn modelId="{04145A02-289D-48E2-8403-C6DE3AADBB50}" type="presParOf" srcId="{CE34A515-3FC7-4B3C-8A63-B41A412A76D8}" destId="{938AF8B5-C12C-42B9-9DAD-00A755105FF4}" srcOrd="33" destOrd="0" presId="urn:microsoft.com/office/officeart/2005/8/layout/default"/>
    <dgm:cxn modelId="{6FCB2A56-9A33-48F7-A709-B0CDD2538C7E}" type="presParOf" srcId="{CE34A515-3FC7-4B3C-8A63-B41A412A76D8}" destId="{5A07A5B8-7A73-4009-9348-15D10A97F867}" srcOrd="34" destOrd="0" presId="urn:microsoft.com/office/officeart/2005/8/layout/default"/>
    <dgm:cxn modelId="{2B30861F-3395-4DD9-A621-C4CC14A7DCC3}" type="presParOf" srcId="{CE34A515-3FC7-4B3C-8A63-B41A412A76D8}" destId="{064928F9-806B-4B6A-A754-58D98FA30CBA}" srcOrd="35" destOrd="0" presId="urn:microsoft.com/office/officeart/2005/8/layout/default"/>
    <dgm:cxn modelId="{282A530B-517A-462B-BF52-77335E0D0B68}" type="presParOf" srcId="{CE34A515-3FC7-4B3C-8A63-B41A412A76D8}" destId="{C7711AC9-4404-4E44-8AD4-AF777D12983D}" srcOrd="36" destOrd="0" presId="urn:microsoft.com/office/officeart/2005/8/layout/default"/>
    <dgm:cxn modelId="{BFF99429-FA62-4565-860F-7147981625A9}" type="presParOf" srcId="{CE34A515-3FC7-4B3C-8A63-B41A412A76D8}" destId="{0F9194D8-3C12-404D-A385-6AB3D54114FF}" srcOrd="37" destOrd="0" presId="urn:microsoft.com/office/officeart/2005/8/layout/default"/>
    <dgm:cxn modelId="{689EA155-F6C4-45A0-97BC-D7A22F362F15}" type="presParOf" srcId="{CE34A515-3FC7-4B3C-8A63-B41A412A76D8}" destId="{A205B3C1-B951-44E8-A0DB-041BF5866D19}" srcOrd="3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D893EA-0372-49DA-B5AD-127E04F94107}" type="doc">
      <dgm:prSet loTypeId="urn:microsoft.com/office/officeart/2005/8/layout/vProcess5" loCatId="process" qsTypeId="urn:microsoft.com/office/officeart/2005/8/quickstyle/simple4#2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618296FF-6E68-400F-8E88-7D7D46F6E2AA}">
      <dgm:prSet/>
      <dgm:spPr/>
      <dgm:t>
        <a:bodyPr/>
        <a:lstStyle/>
        <a:p>
          <a:r>
            <a:rPr lang="en-US"/>
            <a:t>• Over 500 rural communities in the municipality</a:t>
          </a:r>
        </a:p>
      </dgm:t>
    </dgm:pt>
    <dgm:pt modelId="{FA255311-6E19-465A-A76B-78B0B38CB985}" type="parTrans" cxnId="{B4C82E1A-E780-4E9E-A683-4D15A1C9AA67}">
      <dgm:prSet/>
      <dgm:spPr/>
      <dgm:t>
        <a:bodyPr/>
        <a:lstStyle/>
        <a:p>
          <a:endParaRPr lang="en-US"/>
        </a:p>
      </dgm:t>
    </dgm:pt>
    <dgm:pt modelId="{44422CB5-294D-457C-BFC8-D8640880FBF8}" type="sibTrans" cxnId="{B4C82E1A-E780-4E9E-A683-4D15A1C9AA67}">
      <dgm:prSet/>
      <dgm:spPr/>
      <dgm:t>
        <a:bodyPr/>
        <a:lstStyle/>
        <a:p>
          <a:endParaRPr lang="en-US"/>
        </a:p>
      </dgm:t>
    </dgm:pt>
    <dgm:pt modelId="{3F5B7932-6A61-46D6-A3F2-E16CA1C89EB3}">
      <dgm:prSet/>
      <dgm:spPr/>
      <dgm:t>
        <a:bodyPr/>
        <a:lstStyle/>
        <a:p>
          <a:r>
            <a:rPr lang="en-US" dirty="0"/>
            <a:t>• Long travel distances to </a:t>
          </a:r>
          <a:r>
            <a:rPr lang="en-US" dirty="0" err="1"/>
            <a:t>scholls</a:t>
          </a:r>
          <a:r>
            <a:rPr lang="en-US" dirty="0"/>
            <a:t> &amp;clinics</a:t>
          </a:r>
        </a:p>
      </dgm:t>
    </dgm:pt>
    <dgm:pt modelId="{B70505C1-34D3-45A1-BCF4-EDFA056D6AC4}" type="parTrans" cxnId="{CE3A4FAF-66B9-4E40-9B08-4D6B818A3ABC}">
      <dgm:prSet/>
      <dgm:spPr/>
      <dgm:t>
        <a:bodyPr/>
        <a:lstStyle/>
        <a:p>
          <a:endParaRPr lang="en-US"/>
        </a:p>
      </dgm:t>
    </dgm:pt>
    <dgm:pt modelId="{21392F8C-603C-4DE0-9730-A7A6634C1400}" type="sibTrans" cxnId="{CE3A4FAF-66B9-4E40-9B08-4D6B818A3ABC}">
      <dgm:prSet/>
      <dgm:spPr/>
      <dgm:t>
        <a:bodyPr/>
        <a:lstStyle/>
        <a:p>
          <a:endParaRPr lang="en-US"/>
        </a:p>
      </dgm:t>
    </dgm:pt>
    <dgm:pt modelId="{8265DC51-DAE6-4DE6-844B-E806A12DF9B2}">
      <dgm:prSet/>
      <dgm:spPr/>
      <dgm:t>
        <a:bodyPr/>
        <a:lstStyle/>
        <a:p>
          <a:r>
            <a:rPr lang="en-US"/>
            <a:t>• Limited public transportation</a:t>
          </a:r>
        </a:p>
      </dgm:t>
    </dgm:pt>
    <dgm:pt modelId="{D9395209-B9F6-4F6D-9736-FA967816D0AE}" type="parTrans" cxnId="{4145271B-6CCC-4BC7-80B6-7500A5EE2ED9}">
      <dgm:prSet/>
      <dgm:spPr/>
      <dgm:t>
        <a:bodyPr/>
        <a:lstStyle/>
        <a:p>
          <a:endParaRPr lang="en-US"/>
        </a:p>
      </dgm:t>
    </dgm:pt>
    <dgm:pt modelId="{8862BED5-2B91-4D51-8510-5218DEBEA582}" type="sibTrans" cxnId="{4145271B-6CCC-4BC7-80B6-7500A5EE2ED9}">
      <dgm:prSet/>
      <dgm:spPr/>
      <dgm:t>
        <a:bodyPr/>
        <a:lstStyle/>
        <a:p>
          <a:endParaRPr lang="en-US"/>
        </a:p>
      </dgm:t>
    </dgm:pt>
    <dgm:pt modelId="{E08A5488-3E3C-435B-A2A4-5EC7A8F93FD2}">
      <dgm:prSet/>
      <dgm:spPr/>
      <dgm:t>
        <a:bodyPr/>
        <a:lstStyle/>
        <a:p>
          <a:r>
            <a:rPr lang="en-US" dirty="0"/>
            <a:t>• Travel time can be 1–2 hours for a part of rural residents</a:t>
          </a:r>
        </a:p>
      </dgm:t>
    </dgm:pt>
    <dgm:pt modelId="{B9087811-3026-47E5-979A-9ADE5EB36C51}" type="parTrans" cxnId="{BCDFD2BE-1939-434B-97AB-8C4F6D89A64C}">
      <dgm:prSet/>
      <dgm:spPr/>
      <dgm:t>
        <a:bodyPr/>
        <a:lstStyle/>
        <a:p>
          <a:endParaRPr lang="en-US"/>
        </a:p>
      </dgm:t>
    </dgm:pt>
    <dgm:pt modelId="{C50BF791-BED2-4D94-B506-E69836331D88}" type="sibTrans" cxnId="{BCDFD2BE-1939-434B-97AB-8C4F6D89A64C}">
      <dgm:prSet/>
      <dgm:spPr/>
      <dgm:t>
        <a:bodyPr/>
        <a:lstStyle/>
        <a:p>
          <a:endParaRPr lang="en-US"/>
        </a:p>
      </dgm:t>
    </dgm:pt>
    <dgm:pt modelId="{7F47E1C6-110C-4C5A-B702-E8A154541452}" type="pres">
      <dgm:prSet presAssocID="{08D893EA-0372-49DA-B5AD-127E04F94107}" presName="outerComposite" presStyleCnt="0">
        <dgm:presLayoutVars>
          <dgm:chMax val="5"/>
          <dgm:dir/>
          <dgm:resizeHandles val="exact"/>
        </dgm:presLayoutVars>
      </dgm:prSet>
      <dgm:spPr/>
    </dgm:pt>
    <dgm:pt modelId="{0CA2F115-5C8E-4C60-BD4C-27C67BF336BD}" type="pres">
      <dgm:prSet presAssocID="{08D893EA-0372-49DA-B5AD-127E04F94107}" presName="dummyMaxCanvas" presStyleCnt="0">
        <dgm:presLayoutVars/>
      </dgm:prSet>
      <dgm:spPr/>
    </dgm:pt>
    <dgm:pt modelId="{DE13D0EA-2A72-42CA-8C44-24BB3C6AD736}" type="pres">
      <dgm:prSet presAssocID="{08D893EA-0372-49DA-B5AD-127E04F94107}" presName="FourNodes_1" presStyleLbl="node1" presStyleIdx="0" presStyleCnt="4">
        <dgm:presLayoutVars>
          <dgm:bulletEnabled val="1"/>
        </dgm:presLayoutVars>
      </dgm:prSet>
      <dgm:spPr/>
    </dgm:pt>
    <dgm:pt modelId="{7343120C-C8D6-461F-8DAA-E650346EF936}" type="pres">
      <dgm:prSet presAssocID="{08D893EA-0372-49DA-B5AD-127E04F94107}" presName="FourNodes_2" presStyleLbl="node1" presStyleIdx="1" presStyleCnt="4">
        <dgm:presLayoutVars>
          <dgm:bulletEnabled val="1"/>
        </dgm:presLayoutVars>
      </dgm:prSet>
      <dgm:spPr/>
    </dgm:pt>
    <dgm:pt modelId="{59068046-0F8E-43CD-935B-B43C66BB3F29}" type="pres">
      <dgm:prSet presAssocID="{08D893EA-0372-49DA-B5AD-127E04F94107}" presName="FourNodes_3" presStyleLbl="node1" presStyleIdx="2" presStyleCnt="4">
        <dgm:presLayoutVars>
          <dgm:bulletEnabled val="1"/>
        </dgm:presLayoutVars>
      </dgm:prSet>
      <dgm:spPr/>
    </dgm:pt>
    <dgm:pt modelId="{01333EF4-0CC7-4D1B-AC30-DF7EDF8D2A5C}" type="pres">
      <dgm:prSet presAssocID="{08D893EA-0372-49DA-B5AD-127E04F94107}" presName="FourNodes_4" presStyleLbl="node1" presStyleIdx="3" presStyleCnt="4">
        <dgm:presLayoutVars>
          <dgm:bulletEnabled val="1"/>
        </dgm:presLayoutVars>
      </dgm:prSet>
      <dgm:spPr/>
    </dgm:pt>
    <dgm:pt modelId="{D071AAD9-1865-4AC1-91A9-C230BF465B97}" type="pres">
      <dgm:prSet presAssocID="{08D893EA-0372-49DA-B5AD-127E04F94107}" presName="FourConn_1-2" presStyleLbl="fgAccFollowNode1" presStyleIdx="0" presStyleCnt="3">
        <dgm:presLayoutVars>
          <dgm:bulletEnabled val="1"/>
        </dgm:presLayoutVars>
      </dgm:prSet>
      <dgm:spPr/>
    </dgm:pt>
    <dgm:pt modelId="{3622A0F9-4C8E-4563-AAC7-03F7C0AED785}" type="pres">
      <dgm:prSet presAssocID="{08D893EA-0372-49DA-B5AD-127E04F94107}" presName="FourConn_2-3" presStyleLbl="fgAccFollowNode1" presStyleIdx="1" presStyleCnt="3">
        <dgm:presLayoutVars>
          <dgm:bulletEnabled val="1"/>
        </dgm:presLayoutVars>
      </dgm:prSet>
      <dgm:spPr/>
    </dgm:pt>
    <dgm:pt modelId="{1E64C4CE-D7F1-4632-AE02-A59CD84EF541}" type="pres">
      <dgm:prSet presAssocID="{08D893EA-0372-49DA-B5AD-127E04F94107}" presName="FourConn_3-4" presStyleLbl="fgAccFollowNode1" presStyleIdx="2" presStyleCnt="3">
        <dgm:presLayoutVars>
          <dgm:bulletEnabled val="1"/>
        </dgm:presLayoutVars>
      </dgm:prSet>
      <dgm:spPr/>
    </dgm:pt>
    <dgm:pt modelId="{E367B24B-FC94-4A54-88E6-EFD24F31BC91}" type="pres">
      <dgm:prSet presAssocID="{08D893EA-0372-49DA-B5AD-127E04F94107}" presName="FourNodes_1_text" presStyleLbl="node1" presStyleIdx="3" presStyleCnt="4">
        <dgm:presLayoutVars>
          <dgm:bulletEnabled val="1"/>
        </dgm:presLayoutVars>
      </dgm:prSet>
      <dgm:spPr/>
    </dgm:pt>
    <dgm:pt modelId="{B4CE103D-995F-4FED-93AA-77872E927E16}" type="pres">
      <dgm:prSet presAssocID="{08D893EA-0372-49DA-B5AD-127E04F94107}" presName="FourNodes_2_text" presStyleLbl="node1" presStyleIdx="3" presStyleCnt="4">
        <dgm:presLayoutVars>
          <dgm:bulletEnabled val="1"/>
        </dgm:presLayoutVars>
      </dgm:prSet>
      <dgm:spPr/>
    </dgm:pt>
    <dgm:pt modelId="{970D0B7D-C951-48A9-AF22-533A1C0738D6}" type="pres">
      <dgm:prSet presAssocID="{08D893EA-0372-49DA-B5AD-127E04F94107}" presName="FourNodes_3_text" presStyleLbl="node1" presStyleIdx="3" presStyleCnt="4">
        <dgm:presLayoutVars>
          <dgm:bulletEnabled val="1"/>
        </dgm:presLayoutVars>
      </dgm:prSet>
      <dgm:spPr/>
    </dgm:pt>
    <dgm:pt modelId="{0B7E178E-6A8C-403A-90A2-879952B1BBDE}" type="pres">
      <dgm:prSet presAssocID="{08D893EA-0372-49DA-B5AD-127E04F9410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EAAA60A-CE9F-4939-BF56-719978C188C5}" type="presOf" srcId="{8265DC51-DAE6-4DE6-844B-E806A12DF9B2}" destId="{59068046-0F8E-43CD-935B-B43C66BB3F29}" srcOrd="0" destOrd="0" presId="urn:microsoft.com/office/officeart/2005/8/layout/vProcess5"/>
    <dgm:cxn modelId="{B4C82E1A-E780-4E9E-A683-4D15A1C9AA67}" srcId="{08D893EA-0372-49DA-B5AD-127E04F94107}" destId="{618296FF-6E68-400F-8E88-7D7D46F6E2AA}" srcOrd="0" destOrd="0" parTransId="{FA255311-6E19-465A-A76B-78B0B38CB985}" sibTransId="{44422CB5-294D-457C-BFC8-D8640880FBF8}"/>
    <dgm:cxn modelId="{4145271B-6CCC-4BC7-80B6-7500A5EE2ED9}" srcId="{08D893EA-0372-49DA-B5AD-127E04F94107}" destId="{8265DC51-DAE6-4DE6-844B-E806A12DF9B2}" srcOrd="2" destOrd="0" parTransId="{D9395209-B9F6-4F6D-9736-FA967816D0AE}" sibTransId="{8862BED5-2B91-4D51-8510-5218DEBEA582}"/>
    <dgm:cxn modelId="{B6467126-9653-498C-A3AC-70C9B9AA2336}" type="presOf" srcId="{08D893EA-0372-49DA-B5AD-127E04F94107}" destId="{7F47E1C6-110C-4C5A-B702-E8A154541452}" srcOrd="0" destOrd="0" presId="urn:microsoft.com/office/officeart/2005/8/layout/vProcess5"/>
    <dgm:cxn modelId="{EC16E22E-A299-43FE-89CA-4CA13C2595A3}" type="presOf" srcId="{E08A5488-3E3C-435B-A2A4-5EC7A8F93FD2}" destId="{01333EF4-0CC7-4D1B-AC30-DF7EDF8D2A5C}" srcOrd="0" destOrd="0" presId="urn:microsoft.com/office/officeart/2005/8/layout/vProcess5"/>
    <dgm:cxn modelId="{030D8830-1800-4C90-ACE2-06C8C97D8D2F}" type="presOf" srcId="{618296FF-6E68-400F-8E88-7D7D46F6E2AA}" destId="{E367B24B-FC94-4A54-88E6-EFD24F31BC91}" srcOrd="1" destOrd="0" presId="urn:microsoft.com/office/officeart/2005/8/layout/vProcess5"/>
    <dgm:cxn modelId="{E2CC7E33-8229-4263-ABE5-45DA625CE53A}" type="presOf" srcId="{3F5B7932-6A61-46D6-A3F2-E16CA1C89EB3}" destId="{7343120C-C8D6-461F-8DAA-E650346EF936}" srcOrd="0" destOrd="0" presId="urn:microsoft.com/office/officeart/2005/8/layout/vProcess5"/>
    <dgm:cxn modelId="{42BED25C-D007-46F0-9E68-30FCA8C615F2}" type="presOf" srcId="{618296FF-6E68-400F-8E88-7D7D46F6E2AA}" destId="{DE13D0EA-2A72-42CA-8C44-24BB3C6AD736}" srcOrd="0" destOrd="0" presId="urn:microsoft.com/office/officeart/2005/8/layout/vProcess5"/>
    <dgm:cxn modelId="{C3AE1141-6743-44C9-A2A1-7CD2C92F9B08}" type="presOf" srcId="{E08A5488-3E3C-435B-A2A4-5EC7A8F93FD2}" destId="{0B7E178E-6A8C-403A-90A2-879952B1BBDE}" srcOrd="1" destOrd="0" presId="urn:microsoft.com/office/officeart/2005/8/layout/vProcess5"/>
    <dgm:cxn modelId="{61CA55A0-88E0-48B3-B1F5-EF21ED2F8C7A}" type="presOf" srcId="{8265DC51-DAE6-4DE6-844B-E806A12DF9B2}" destId="{970D0B7D-C951-48A9-AF22-533A1C0738D6}" srcOrd="1" destOrd="0" presId="urn:microsoft.com/office/officeart/2005/8/layout/vProcess5"/>
    <dgm:cxn modelId="{05C3AEA4-F0E7-43B0-B4FA-96B900A0E92E}" type="presOf" srcId="{21392F8C-603C-4DE0-9730-A7A6634C1400}" destId="{3622A0F9-4C8E-4563-AAC7-03F7C0AED785}" srcOrd="0" destOrd="0" presId="urn:microsoft.com/office/officeart/2005/8/layout/vProcess5"/>
    <dgm:cxn modelId="{CE3A4FAF-66B9-4E40-9B08-4D6B818A3ABC}" srcId="{08D893EA-0372-49DA-B5AD-127E04F94107}" destId="{3F5B7932-6A61-46D6-A3F2-E16CA1C89EB3}" srcOrd="1" destOrd="0" parTransId="{B70505C1-34D3-45A1-BCF4-EDFA056D6AC4}" sibTransId="{21392F8C-603C-4DE0-9730-A7A6634C1400}"/>
    <dgm:cxn modelId="{BCDFD2BE-1939-434B-97AB-8C4F6D89A64C}" srcId="{08D893EA-0372-49DA-B5AD-127E04F94107}" destId="{E08A5488-3E3C-435B-A2A4-5EC7A8F93FD2}" srcOrd="3" destOrd="0" parTransId="{B9087811-3026-47E5-979A-9ADE5EB36C51}" sibTransId="{C50BF791-BED2-4D94-B506-E69836331D88}"/>
    <dgm:cxn modelId="{092881DE-BFED-4F3A-81CE-3FF1381A3265}" type="presOf" srcId="{3F5B7932-6A61-46D6-A3F2-E16CA1C89EB3}" destId="{B4CE103D-995F-4FED-93AA-77872E927E16}" srcOrd="1" destOrd="0" presId="urn:microsoft.com/office/officeart/2005/8/layout/vProcess5"/>
    <dgm:cxn modelId="{6CEB66E2-CA21-41CC-B72A-AEE0CC1F6DA5}" type="presOf" srcId="{8862BED5-2B91-4D51-8510-5218DEBEA582}" destId="{1E64C4CE-D7F1-4632-AE02-A59CD84EF541}" srcOrd="0" destOrd="0" presId="urn:microsoft.com/office/officeart/2005/8/layout/vProcess5"/>
    <dgm:cxn modelId="{A9EFDEE4-F457-4B23-85EE-570B7ABDE222}" type="presOf" srcId="{44422CB5-294D-457C-BFC8-D8640880FBF8}" destId="{D071AAD9-1865-4AC1-91A9-C230BF465B97}" srcOrd="0" destOrd="0" presId="urn:microsoft.com/office/officeart/2005/8/layout/vProcess5"/>
    <dgm:cxn modelId="{27007E4F-E568-4C92-859C-8F03F63079B6}" type="presParOf" srcId="{7F47E1C6-110C-4C5A-B702-E8A154541452}" destId="{0CA2F115-5C8E-4C60-BD4C-27C67BF336BD}" srcOrd="0" destOrd="0" presId="urn:microsoft.com/office/officeart/2005/8/layout/vProcess5"/>
    <dgm:cxn modelId="{C2784E8E-A596-4B4B-8C3A-AB7F9EF2459F}" type="presParOf" srcId="{7F47E1C6-110C-4C5A-B702-E8A154541452}" destId="{DE13D0EA-2A72-42CA-8C44-24BB3C6AD736}" srcOrd="1" destOrd="0" presId="urn:microsoft.com/office/officeart/2005/8/layout/vProcess5"/>
    <dgm:cxn modelId="{0647DD25-2EA6-49C6-9F93-70805E598623}" type="presParOf" srcId="{7F47E1C6-110C-4C5A-B702-E8A154541452}" destId="{7343120C-C8D6-461F-8DAA-E650346EF936}" srcOrd="2" destOrd="0" presId="urn:microsoft.com/office/officeart/2005/8/layout/vProcess5"/>
    <dgm:cxn modelId="{43958D60-5F3A-4ACD-A517-5CAE0635ABDC}" type="presParOf" srcId="{7F47E1C6-110C-4C5A-B702-E8A154541452}" destId="{59068046-0F8E-43CD-935B-B43C66BB3F29}" srcOrd="3" destOrd="0" presId="urn:microsoft.com/office/officeart/2005/8/layout/vProcess5"/>
    <dgm:cxn modelId="{EB3D85B6-E393-4A89-B533-8040D5BFC7C0}" type="presParOf" srcId="{7F47E1C6-110C-4C5A-B702-E8A154541452}" destId="{01333EF4-0CC7-4D1B-AC30-DF7EDF8D2A5C}" srcOrd="4" destOrd="0" presId="urn:microsoft.com/office/officeart/2005/8/layout/vProcess5"/>
    <dgm:cxn modelId="{88C09A48-12E2-4830-B4B7-1955DF4C3DE8}" type="presParOf" srcId="{7F47E1C6-110C-4C5A-B702-E8A154541452}" destId="{D071AAD9-1865-4AC1-91A9-C230BF465B97}" srcOrd="5" destOrd="0" presId="urn:microsoft.com/office/officeart/2005/8/layout/vProcess5"/>
    <dgm:cxn modelId="{AC259FB3-66D1-4CD2-89D0-3D4C31090622}" type="presParOf" srcId="{7F47E1C6-110C-4C5A-B702-E8A154541452}" destId="{3622A0F9-4C8E-4563-AAC7-03F7C0AED785}" srcOrd="6" destOrd="0" presId="urn:microsoft.com/office/officeart/2005/8/layout/vProcess5"/>
    <dgm:cxn modelId="{0A7507ED-7325-4C93-BA51-3C9C09E62A9E}" type="presParOf" srcId="{7F47E1C6-110C-4C5A-B702-E8A154541452}" destId="{1E64C4CE-D7F1-4632-AE02-A59CD84EF541}" srcOrd="7" destOrd="0" presId="urn:microsoft.com/office/officeart/2005/8/layout/vProcess5"/>
    <dgm:cxn modelId="{DE99C54E-BEDB-41CC-B63A-0AB0D10878C6}" type="presParOf" srcId="{7F47E1C6-110C-4C5A-B702-E8A154541452}" destId="{E367B24B-FC94-4A54-88E6-EFD24F31BC91}" srcOrd="8" destOrd="0" presId="urn:microsoft.com/office/officeart/2005/8/layout/vProcess5"/>
    <dgm:cxn modelId="{8E8CCB2D-AC41-43C1-8721-11B78F33D783}" type="presParOf" srcId="{7F47E1C6-110C-4C5A-B702-E8A154541452}" destId="{B4CE103D-995F-4FED-93AA-77872E927E16}" srcOrd="9" destOrd="0" presId="urn:microsoft.com/office/officeart/2005/8/layout/vProcess5"/>
    <dgm:cxn modelId="{07DF7BD1-55C6-4B38-BED1-12136D0799EE}" type="presParOf" srcId="{7F47E1C6-110C-4C5A-B702-E8A154541452}" destId="{970D0B7D-C951-48A9-AF22-533A1C0738D6}" srcOrd="10" destOrd="0" presId="urn:microsoft.com/office/officeart/2005/8/layout/vProcess5"/>
    <dgm:cxn modelId="{3657F276-C80D-4F71-9C92-1D5274F50BC9}" type="presParOf" srcId="{7F47E1C6-110C-4C5A-B702-E8A154541452}" destId="{0B7E178E-6A8C-403A-90A2-879952B1BBD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FCB263-6235-47AE-A482-AD07979C9D3E}" type="doc">
      <dgm:prSet loTypeId="urn:microsoft.com/office/officeart/2005/8/layout/vList2" loCatId="list" qsTypeId="urn:microsoft.com/office/officeart/2005/8/quickstyle/simple4#3" qsCatId="simple" csTypeId="urn:microsoft.com/office/officeart/2005/8/colors/colorful2#3" csCatId="colorful" phldr="1"/>
      <dgm:spPr/>
      <dgm:t>
        <a:bodyPr/>
        <a:lstStyle/>
        <a:p>
          <a:endParaRPr lang="en-US"/>
        </a:p>
      </dgm:t>
    </dgm:pt>
    <dgm:pt modelId="{5AAA1332-D4A4-4B9F-A893-A470A8AE8525}">
      <dgm:prSet/>
      <dgm:spPr/>
      <dgm:t>
        <a:bodyPr/>
        <a:lstStyle/>
        <a:p>
          <a:r>
            <a:rPr lang="en-US"/>
            <a:t>• Public clinics can be overcrowded</a:t>
          </a:r>
        </a:p>
      </dgm:t>
    </dgm:pt>
    <dgm:pt modelId="{4C0A98C1-1D63-4A41-BC9E-2B63C4513C57}" type="parTrans" cxnId="{DC0179EA-38FA-4149-A005-CFFD80C957AD}">
      <dgm:prSet/>
      <dgm:spPr/>
      <dgm:t>
        <a:bodyPr/>
        <a:lstStyle/>
        <a:p>
          <a:endParaRPr lang="en-US"/>
        </a:p>
      </dgm:t>
    </dgm:pt>
    <dgm:pt modelId="{B10E8D75-7F45-4C67-AE64-52224A171595}" type="sibTrans" cxnId="{DC0179EA-38FA-4149-A005-CFFD80C957AD}">
      <dgm:prSet/>
      <dgm:spPr/>
      <dgm:t>
        <a:bodyPr/>
        <a:lstStyle/>
        <a:p>
          <a:endParaRPr lang="en-US"/>
        </a:p>
      </dgm:t>
    </dgm:pt>
    <dgm:pt modelId="{DB2594CC-7F8B-4B53-9046-A12E37FC5D67}">
      <dgm:prSet/>
      <dgm:spPr/>
      <dgm:t>
        <a:bodyPr/>
        <a:lstStyle/>
        <a:p>
          <a:r>
            <a:rPr lang="en-US"/>
            <a:t>• Limited appointment slots</a:t>
          </a:r>
        </a:p>
      </dgm:t>
    </dgm:pt>
    <dgm:pt modelId="{AFDCDCCE-3088-4406-BB29-FBD968C5202B}" type="parTrans" cxnId="{519B97D6-C950-4750-9058-4F0F48727C48}">
      <dgm:prSet/>
      <dgm:spPr/>
      <dgm:t>
        <a:bodyPr/>
        <a:lstStyle/>
        <a:p>
          <a:endParaRPr lang="en-US"/>
        </a:p>
      </dgm:t>
    </dgm:pt>
    <dgm:pt modelId="{342723DE-9D37-4044-95B2-DF00F83A7E98}" type="sibTrans" cxnId="{519B97D6-C950-4750-9058-4F0F48727C48}">
      <dgm:prSet/>
      <dgm:spPr/>
      <dgm:t>
        <a:bodyPr/>
        <a:lstStyle/>
        <a:p>
          <a:endParaRPr lang="en-US"/>
        </a:p>
      </dgm:t>
    </dgm:pt>
    <dgm:pt modelId="{23340DB8-8D92-4072-B405-9DB4C7405644}">
      <dgm:prSet/>
      <dgm:spPr/>
      <dgm:t>
        <a:bodyPr/>
        <a:lstStyle/>
        <a:p>
          <a:r>
            <a:rPr lang="en-US"/>
            <a:t>• Reduced follow‑up care</a:t>
          </a:r>
        </a:p>
      </dgm:t>
    </dgm:pt>
    <dgm:pt modelId="{798E0572-E6FE-414A-A27B-EB91BBCF22A3}" type="parTrans" cxnId="{31DBAF3D-FF7A-46D2-8746-C45EDF43DEF9}">
      <dgm:prSet/>
      <dgm:spPr/>
      <dgm:t>
        <a:bodyPr/>
        <a:lstStyle/>
        <a:p>
          <a:endParaRPr lang="en-US"/>
        </a:p>
      </dgm:t>
    </dgm:pt>
    <dgm:pt modelId="{CD186AF1-0441-40C6-9742-EECCC9267417}" type="sibTrans" cxnId="{31DBAF3D-FF7A-46D2-8746-C45EDF43DEF9}">
      <dgm:prSet/>
      <dgm:spPr/>
      <dgm:t>
        <a:bodyPr/>
        <a:lstStyle/>
        <a:p>
          <a:endParaRPr lang="en-US"/>
        </a:p>
      </dgm:t>
    </dgm:pt>
    <dgm:pt modelId="{1D61DAAE-5F12-47CB-90B2-458660487B90}">
      <dgm:prSet/>
      <dgm:spPr/>
      <dgm:t>
        <a:bodyPr/>
        <a:lstStyle/>
        <a:p>
          <a:r>
            <a:rPr lang="en-US"/>
            <a:t>• Preventive care often deprioritized</a:t>
          </a:r>
        </a:p>
      </dgm:t>
    </dgm:pt>
    <dgm:pt modelId="{D96591B6-7C7C-46EC-BC5D-922D2711DF3C}" type="parTrans" cxnId="{8B0C0A33-4425-4DE8-8732-2F34AEE3A19B}">
      <dgm:prSet/>
      <dgm:spPr/>
      <dgm:t>
        <a:bodyPr/>
        <a:lstStyle/>
        <a:p>
          <a:endParaRPr lang="en-US"/>
        </a:p>
      </dgm:t>
    </dgm:pt>
    <dgm:pt modelId="{FFBA0B45-BA24-40E4-9023-0396C8630723}" type="sibTrans" cxnId="{8B0C0A33-4425-4DE8-8732-2F34AEE3A19B}">
      <dgm:prSet/>
      <dgm:spPr/>
      <dgm:t>
        <a:bodyPr/>
        <a:lstStyle/>
        <a:p>
          <a:endParaRPr lang="en-US"/>
        </a:p>
      </dgm:t>
    </dgm:pt>
    <dgm:pt modelId="{A18A65D9-5141-4174-BFE0-A76CCED80618}" type="pres">
      <dgm:prSet presAssocID="{47FCB263-6235-47AE-A482-AD07979C9D3E}" presName="linear" presStyleCnt="0">
        <dgm:presLayoutVars>
          <dgm:animLvl val="lvl"/>
          <dgm:resizeHandles val="exact"/>
        </dgm:presLayoutVars>
      </dgm:prSet>
      <dgm:spPr/>
    </dgm:pt>
    <dgm:pt modelId="{66D3A95E-0EE1-42CC-A4EF-350901803799}" type="pres">
      <dgm:prSet presAssocID="{5AAA1332-D4A4-4B9F-A893-A470A8AE852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AEF878-A18C-40CA-9328-C4DAEBEE6B7A}" type="pres">
      <dgm:prSet presAssocID="{B10E8D75-7F45-4C67-AE64-52224A171595}" presName="spacer" presStyleCnt="0"/>
      <dgm:spPr/>
    </dgm:pt>
    <dgm:pt modelId="{EFDED949-E7AF-400F-B2E5-4CEDE15D5065}" type="pres">
      <dgm:prSet presAssocID="{DB2594CC-7F8B-4B53-9046-A12E37FC5D6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CB7BA18-FB2E-490C-900D-87FF41D2A349}" type="pres">
      <dgm:prSet presAssocID="{342723DE-9D37-4044-95B2-DF00F83A7E98}" presName="spacer" presStyleCnt="0"/>
      <dgm:spPr/>
    </dgm:pt>
    <dgm:pt modelId="{18E81B6E-3F47-43DF-843A-388FE97EBB51}" type="pres">
      <dgm:prSet presAssocID="{23340DB8-8D92-4072-B405-9DB4C740564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A26DA3C-D539-4F10-BDCF-2817A53EF7CB}" type="pres">
      <dgm:prSet presAssocID="{CD186AF1-0441-40C6-9742-EECCC9267417}" presName="spacer" presStyleCnt="0"/>
      <dgm:spPr/>
    </dgm:pt>
    <dgm:pt modelId="{DA8047F4-9F92-4594-B453-615757371B87}" type="pres">
      <dgm:prSet presAssocID="{1D61DAAE-5F12-47CB-90B2-458660487B9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1E3E223-7596-4748-B8B8-47A674470ACA}" type="presOf" srcId="{DB2594CC-7F8B-4B53-9046-A12E37FC5D67}" destId="{EFDED949-E7AF-400F-B2E5-4CEDE15D5065}" srcOrd="0" destOrd="0" presId="urn:microsoft.com/office/officeart/2005/8/layout/vList2"/>
    <dgm:cxn modelId="{8B0C0A33-4425-4DE8-8732-2F34AEE3A19B}" srcId="{47FCB263-6235-47AE-A482-AD07979C9D3E}" destId="{1D61DAAE-5F12-47CB-90B2-458660487B90}" srcOrd="3" destOrd="0" parTransId="{D96591B6-7C7C-46EC-BC5D-922D2711DF3C}" sibTransId="{FFBA0B45-BA24-40E4-9023-0396C8630723}"/>
    <dgm:cxn modelId="{31DBAF3D-FF7A-46D2-8746-C45EDF43DEF9}" srcId="{47FCB263-6235-47AE-A482-AD07979C9D3E}" destId="{23340DB8-8D92-4072-B405-9DB4C7405644}" srcOrd="2" destOrd="0" parTransId="{798E0572-E6FE-414A-A27B-EB91BBCF22A3}" sibTransId="{CD186AF1-0441-40C6-9742-EECCC9267417}"/>
    <dgm:cxn modelId="{3C544453-4D5B-45AA-9BFB-650AC0AD9769}" type="presOf" srcId="{1D61DAAE-5F12-47CB-90B2-458660487B90}" destId="{DA8047F4-9F92-4594-B453-615757371B87}" srcOrd="0" destOrd="0" presId="urn:microsoft.com/office/officeart/2005/8/layout/vList2"/>
    <dgm:cxn modelId="{7BB9249A-01E9-4B51-8B96-6BF3945E73F9}" type="presOf" srcId="{47FCB263-6235-47AE-A482-AD07979C9D3E}" destId="{A18A65D9-5141-4174-BFE0-A76CCED80618}" srcOrd="0" destOrd="0" presId="urn:microsoft.com/office/officeart/2005/8/layout/vList2"/>
    <dgm:cxn modelId="{519B97D6-C950-4750-9058-4F0F48727C48}" srcId="{47FCB263-6235-47AE-A482-AD07979C9D3E}" destId="{DB2594CC-7F8B-4B53-9046-A12E37FC5D67}" srcOrd="1" destOrd="0" parTransId="{AFDCDCCE-3088-4406-BB29-FBD968C5202B}" sibTransId="{342723DE-9D37-4044-95B2-DF00F83A7E98}"/>
    <dgm:cxn modelId="{DC0179EA-38FA-4149-A005-CFFD80C957AD}" srcId="{47FCB263-6235-47AE-A482-AD07979C9D3E}" destId="{5AAA1332-D4A4-4B9F-A893-A470A8AE8525}" srcOrd="0" destOrd="0" parTransId="{4C0A98C1-1D63-4A41-BC9E-2B63C4513C57}" sibTransId="{B10E8D75-7F45-4C67-AE64-52224A171595}"/>
    <dgm:cxn modelId="{213758F4-40FE-4EE8-8E0B-168E24204E25}" type="presOf" srcId="{5AAA1332-D4A4-4B9F-A893-A470A8AE8525}" destId="{66D3A95E-0EE1-42CC-A4EF-350901803799}" srcOrd="0" destOrd="0" presId="urn:microsoft.com/office/officeart/2005/8/layout/vList2"/>
    <dgm:cxn modelId="{1AF8B7FD-9D64-4307-8A2C-4D921B5A4446}" type="presOf" srcId="{23340DB8-8D92-4072-B405-9DB4C7405644}" destId="{18E81B6E-3F47-43DF-843A-388FE97EBB51}" srcOrd="0" destOrd="0" presId="urn:microsoft.com/office/officeart/2005/8/layout/vList2"/>
    <dgm:cxn modelId="{9E26DCB2-99A8-431F-8C7F-495CB01EDA0C}" type="presParOf" srcId="{A18A65D9-5141-4174-BFE0-A76CCED80618}" destId="{66D3A95E-0EE1-42CC-A4EF-350901803799}" srcOrd="0" destOrd="0" presId="urn:microsoft.com/office/officeart/2005/8/layout/vList2"/>
    <dgm:cxn modelId="{0A4D50EC-405B-41CD-8571-3F6B5DD24AA6}" type="presParOf" srcId="{A18A65D9-5141-4174-BFE0-A76CCED80618}" destId="{BDAEF878-A18C-40CA-9328-C4DAEBEE6B7A}" srcOrd="1" destOrd="0" presId="urn:microsoft.com/office/officeart/2005/8/layout/vList2"/>
    <dgm:cxn modelId="{62911150-D8FD-4EF2-9595-36BB55BA032B}" type="presParOf" srcId="{A18A65D9-5141-4174-BFE0-A76CCED80618}" destId="{EFDED949-E7AF-400F-B2E5-4CEDE15D5065}" srcOrd="2" destOrd="0" presId="urn:microsoft.com/office/officeart/2005/8/layout/vList2"/>
    <dgm:cxn modelId="{212C0BB9-4CB9-4569-A5D9-4FBC3AD7B899}" type="presParOf" srcId="{A18A65D9-5141-4174-BFE0-A76CCED80618}" destId="{2CB7BA18-FB2E-490C-900D-87FF41D2A349}" srcOrd="3" destOrd="0" presId="urn:microsoft.com/office/officeart/2005/8/layout/vList2"/>
    <dgm:cxn modelId="{B62C30DD-8B7D-4012-B9F8-AB92BD7302C9}" type="presParOf" srcId="{A18A65D9-5141-4174-BFE0-A76CCED80618}" destId="{18E81B6E-3F47-43DF-843A-388FE97EBB51}" srcOrd="4" destOrd="0" presId="urn:microsoft.com/office/officeart/2005/8/layout/vList2"/>
    <dgm:cxn modelId="{072DD76E-C10A-4499-B076-B7E4B08B49AB}" type="presParOf" srcId="{A18A65D9-5141-4174-BFE0-A76CCED80618}" destId="{3A26DA3C-D539-4F10-BDCF-2817A53EF7CB}" srcOrd="5" destOrd="0" presId="urn:microsoft.com/office/officeart/2005/8/layout/vList2"/>
    <dgm:cxn modelId="{33147FCF-E727-4EA2-A833-C45A418E1543}" type="presParOf" srcId="{A18A65D9-5141-4174-BFE0-A76CCED80618}" destId="{DA8047F4-9F92-4594-B453-615757371B8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0BADCC-EF52-42EA-AD9E-1FF18AD6A461}" type="doc">
      <dgm:prSet loTypeId="urn:microsoft.com/office/officeart/2018/2/layout/IconVerticalSolidList" loCatId="icon" qsTypeId="urn:microsoft.com/office/officeart/2005/8/quickstyle/simple1#4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022126C1-6DC3-4DD9-A1C4-D193FDEE240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• Some clinics open only a few days per week, unorganized appointment and lack of effective medical records   </a:t>
          </a:r>
        </a:p>
      </dgm:t>
    </dgm:pt>
    <dgm:pt modelId="{577901B5-B1F3-41A8-A933-E275F424CA20}" type="parTrans" cxnId="{4AF90A7A-1A08-4B60-A879-70DB37A80682}">
      <dgm:prSet/>
      <dgm:spPr/>
      <dgm:t>
        <a:bodyPr/>
        <a:lstStyle/>
        <a:p>
          <a:endParaRPr lang="en-US"/>
        </a:p>
      </dgm:t>
    </dgm:pt>
    <dgm:pt modelId="{E796A0C9-AEC3-45D5-A951-550F98D33277}" type="sibTrans" cxnId="{4AF90A7A-1A08-4B60-A879-70DB37A80682}">
      <dgm:prSet/>
      <dgm:spPr/>
      <dgm:t>
        <a:bodyPr/>
        <a:lstStyle/>
        <a:p>
          <a:endParaRPr lang="en-US"/>
        </a:p>
      </dgm:t>
    </dgm:pt>
    <dgm:pt modelId="{BF2CEF4E-0877-4712-9D63-E9B1E14652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• Limited number of doctors and specialists or accumulation av doctor and nurses with limited output</a:t>
          </a:r>
        </a:p>
      </dgm:t>
    </dgm:pt>
    <dgm:pt modelId="{B8189A91-359A-47F1-A9FB-A4B7857533CF}" type="parTrans" cxnId="{772711FD-B14A-45B0-BE67-9752BFD2F955}">
      <dgm:prSet/>
      <dgm:spPr/>
      <dgm:t>
        <a:bodyPr/>
        <a:lstStyle/>
        <a:p>
          <a:endParaRPr lang="en-US"/>
        </a:p>
      </dgm:t>
    </dgm:pt>
    <dgm:pt modelId="{130D90DE-2B4E-4751-9BDF-5DC1F14115D4}" type="sibTrans" cxnId="{772711FD-B14A-45B0-BE67-9752BFD2F955}">
      <dgm:prSet/>
      <dgm:spPr/>
      <dgm:t>
        <a:bodyPr/>
        <a:lstStyle/>
        <a:p>
          <a:endParaRPr lang="en-US"/>
        </a:p>
      </dgm:t>
    </dgm:pt>
    <dgm:pt modelId="{C5E94E3D-5CCC-4AD1-98C3-49B293A06C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• Long waiting times for appointments with referral ,unnecessarily referring  for basic problems and even no referring for severe problem</a:t>
          </a:r>
        </a:p>
      </dgm:t>
    </dgm:pt>
    <dgm:pt modelId="{6D638D93-5904-4609-B1CB-04608DA8BF8A}" type="parTrans" cxnId="{D352BD7B-FA32-4322-B05A-28FBD02F4482}">
      <dgm:prSet/>
      <dgm:spPr/>
      <dgm:t>
        <a:bodyPr/>
        <a:lstStyle/>
        <a:p>
          <a:endParaRPr lang="en-US"/>
        </a:p>
      </dgm:t>
    </dgm:pt>
    <dgm:pt modelId="{8797800F-7EBA-446D-B1B8-09E89F195738}" type="sibTrans" cxnId="{D352BD7B-FA32-4322-B05A-28FBD02F4482}">
      <dgm:prSet/>
      <dgm:spPr/>
      <dgm:t>
        <a:bodyPr/>
        <a:lstStyle/>
        <a:p>
          <a:endParaRPr lang="en-US"/>
        </a:p>
      </dgm:t>
    </dgm:pt>
    <dgm:pt modelId="{6CD49F5E-D9A2-4AF9-85E0-0BAF895FCBA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• Limited diagnostic equipment in rural clinics but even in urban clinics</a:t>
          </a:r>
        </a:p>
      </dgm:t>
    </dgm:pt>
    <dgm:pt modelId="{425E8F23-F367-472F-BBE0-889B5A50C2F0}" type="parTrans" cxnId="{C4AB2509-DE46-4789-997B-3DA6E20F9701}">
      <dgm:prSet/>
      <dgm:spPr/>
      <dgm:t>
        <a:bodyPr/>
        <a:lstStyle/>
        <a:p>
          <a:endParaRPr lang="en-US"/>
        </a:p>
      </dgm:t>
    </dgm:pt>
    <dgm:pt modelId="{42BEF9BD-A88E-4000-9CB1-AAF88A09D1B4}" type="sibTrans" cxnId="{C4AB2509-DE46-4789-997B-3DA6E20F9701}">
      <dgm:prSet/>
      <dgm:spPr/>
      <dgm:t>
        <a:bodyPr/>
        <a:lstStyle/>
        <a:p>
          <a:endParaRPr lang="en-US"/>
        </a:p>
      </dgm:t>
    </dgm:pt>
    <dgm:pt modelId="{90084A7A-AC7D-49E9-A6E5-32A00BFCE504}" type="pres">
      <dgm:prSet presAssocID="{AC0BADCC-EF52-42EA-AD9E-1FF18AD6A461}" presName="root" presStyleCnt="0">
        <dgm:presLayoutVars>
          <dgm:dir/>
          <dgm:resizeHandles val="exact"/>
        </dgm:presLayoutVars>
      </dgm:prSet>
      <dgm:spPr/>
    </dgm:pt>
    <dgm:pt modelId="{77CB5DBA-8B55-481A-8FF2-5E1B03D3448E}" type="pres">
      <dgm:prSet presAssocID="{022126C1-6DC3-4DD9-A1C4-D193FDEE2406}" presName="compNode" presStyleCnt="0"/>
      <dgm:spPr/>
    </dgm:pt>
    <dgm:pt modelId="{BC9AA363-093B-4597-B6DA-40956F3EEA26}" type="pres">
      <dgm:prSet presAssocID="{022126C1-6DC3-4DD9-A1C4-D193FDEE2406}" presName="bgRect" presStyleLbl="bgShp" presStyleIdx="0" presStyleCnt="4"/>
      <dgm:spPr/>
    </dgm:pt>
    <dgm:pt modelId="{ED4FB682-A81A-4D60-BAE6-81A7EC1D23FD}" type="pres">
      <dgm:prSet presAssocID="{022126C1-6DC3-4DD9-A1C4-D193FDEE240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jukhus"/>
        </a:ext>
      </dgm:extLst>
    </dgm:pt>
    <dgm:pt modelId="{D08281E3-9E89-4F98-BE5B-23B363EFF086}" type="pres">
      <dgm:prSet presAssocID="{022126C1-6DC3-4DD9-A1C4-D193FDEE2406}" presName="spaceRect" presStyleCnt="0"/>
      <dgm:spPr/>
    </dgm:pt>
    <dgm:pt modelId="{7D9E47BC-76CF-498B-8EE9-345FC3F58A2A}" type="pres">
      <dgm:prSet presAssocID="{022126C1-6DC3-4DD9-A1C4-D193FDEE2406}" presName="parTx" presStyleLbl="revTx" presStyleIdx="0" presStyleCnt="4">
        <dgm:presLayoutVars>
          <dgm:chMax val="0"/>
          <dgm:chPref val="0"/>
        </dgm:presLayoutVars>
      </dgm:prSet>
      <dgm:spPr/>
    </dgm:pt>
    <dgm:pt modelId="{738E7D5C-72BC-42B8-A6E2-8F17CE4599E8}" type="pres">
      <dgm:prSet presAssocID="{E796A0C9-AEC3-45D5-A951-550F98D33277}" presName="sibTrans" presStyleCnt="0"/>
      <dgm:spPr/>
    </dgm:pt>
    <dgm:pt modelId="{E8AB39FE-5607-4EC4-AB98-FF6FEE1A9DBC}" type="pres">
      <dgm:prSet presAssocID="{BF2CEF4E-0877-4712-9D63-E9B1E1465276}" presName="compNode" presStyleCnt="0"/>
      <dgm:spPr/>
    </dgm:pt>
    <dgm:pt modelId="{907756BD-39B8-4C34-9753-C7E14836919E}" type="pres">
      <dgm:prSet presAssocID="{BF2CEF4E-0877-4712-9D63-E9B1E1465276}" presName="bgRect" presStyleLbl="bgShp" presStyleIdx="1" presStyleCnt="4"/>
      <dgm:spPr/>
    </dgm:pt>
    <dgm:pt modelId="{842C9925-8C67-4E8A-9A7A-B677460FC57D}" type="pres">
      <dgm:prSet presAssocID="{BF2CEF4E-0877-4712-9D63-E9B1E1465276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äkare"/>
        </a:ext>
      </dgm:extLst>
    </dgm:pt>
    <dgm:pt modelId="{D3FA3728-34CE-47CB-94E6-59801FAC74A4}" type="pres">
      <dgm:prSet presAssocID="{BF2CEF4E-0877-4712-9D63-E9B1E1465276}" presName="spaceRect" presStyleCnt="0"/>
      <dgm:spPr/>
    </dgm:pt>
    <dgm:pt modelId="{E4EA555E-DD79-4301-B5F9-714535C1036E}" type="pres">
      <dgm:prSet presAssocID="{BF2CEF4E-0877-4712-9D63-E9B1E1465276}" presName="parTx" presStyleLbl="revTx" presStyleIdx="1" presStyleCnt="4">
        <dgm:presLayoutVars>
          <dgm:chMax val="0"/>
          <dgm:chPref val="0"/>
        </dgm:presLayoutVars>
      </dgm:prSet>
      <dgm:spPr/>
    </dgm:pt>
    <dgm:pt modelId="{D09C7549-6B85-4768-9CB8-61C3BB08A4CE}" type="pres">
      <dgm:prSet presAssocID="{130D90DE-2B4E-4751-9BDF-5DC1F14115D4}" presName="sibTrans" presStyleCnt="0"/>
      <dgm:spPr/>
    </dgm:pt>
    <dgm:pt modelId="{06950B2B-484B-4C0B-AE18-A65FE110A0D1}" type="pres">
      <dgm:prSet presAssocID="{C5E94E3D-5CCC-4AD1-98C3-49B293A06C09}" presName="compNode" presStyleCnt="0"/>
      <dgm:spPr/>
    </dgm:pt>
    <dgm:pt modelId="{181951AD-A9FA-47FB-8875-B6242B06129E}" type="pres">
      <dgm:prSet presAssocID="{C5E94E3D-5CCC-4AD1-98C3-49B293A06C09}" presName="bgRect" presStyleLbl="bgShp" presStyleIdx="2" presStyleCnt="4"/>
      <dgm:spPr/>
    </dgm:pt>
    <dgm:pt modelId="{4D6C5019-302D-46E9-AF92-0FEC6D13A2FD}" type="pres">
      <dgm:prSet presAssocID="{C5E94E3D-5CCC-4AD1-98C3-49B293A06C0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locka"/>
        </a:ext>
      </dgm:extLst>
    </dgm:pt>
    <dgm:pt modelId="{776DA936-1FCE-4AB3-A519-EDC3E0FB2EE5}" type="pres">
      <dgm:prSet presAssocID="{C5E94E3D-5CCC-4AD1-98C3-49B293A06C09}" presName="spaceRect" presStyleCnt="0"/>
      <dgm:spPr/>
    </dgm:pt>
    <dgm:pt modelId="{E0AF617D-D9AD-4292-892A-FA15A3C601B4}" type="pres">
      <dgm:prSet presAssocID="{C5E94E3D-5CCC-4AD1-98C3-49B293A06C09}" presName="parTx" presStyleLbl="revTx" presStyleIdx="2" presStyleCnt="4">
        <dgm:presLayoutVars>
          <dgm:chMax val="0"/>
          <dgm:chPref val="0"/>
        </dgm:presLayoutVars>
      </dgm:prSet>
      <dgm:spPr/>
    </dgm:pt>
    <dgm:pt modelId="{ABE12098-0280-401E-B251-0C18C9BDA3C5}" type="pres">
      <dgm:prSet presAssocID="{8797800F-7EBA-446D-B1B8-09E89F195738}" presName="sibTrans" presStyleCnt="0"/>
      <dgm:spPr/>
    </dgm:pt>
    <dgm:pt modelId="{C9E8994C-DE67-49C0-978C-821F93A639A9}" type="pres">
      <dgm:prSet presAssocID="{6CD49F5E-D9A2-4AF9-85E0-0BAF895FCBAF}" presName="compNode" presStyleCnt="0"/>
      <dgm:spPr/>
    </dgm:pt>
    <dgm:pt modelId="{875113A2-E970-4FC5-A4D4-088061D1705F}" type="pres">
      <dgm:prSet presAssocID="{6CD49F5E-D9A2-4AF9-85E0-0BAF895FCBAF}" presName="bgRect" presStyleLbl="bgShp" presStyleIdx="3" presStyleCnt="4"/>
      <dgm:spPr/>
    </dgm:pt>
    <dgm:pt modelId="{410A16DF-C2BA-44DC-8069-09162EFED046}" type="pres">
      <dgm:prSet presAssocID="{6CD49F5E-D9A2-4AF9-85E0-0BAF895FCBA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ål"/>
        </a:ext>
      </dgm:extLst>
    </dgm:pt>
    <dgm:pt modelId="{67423DD9-2410-4C23-B6AB-74750F9F6726}" type="pres">
      <dgm:prSet presAssocID="{6CD49F5E-D9A2-4AF9-85E0-0BAF895FCBAF}" presName="spaceRect" presStyleCnt="0"/>
      <dgm:spPr/>
    </dgm:pt>
    <dgm:pt modelId="{2225776F-806E-478D-B9D8-1BB2056D336B}" type="pres">
      <dgm:prSet presAssocID="{6CD49F5E-D9A2-4AF9-85E0-0BAF895FCBA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4AB2509-DE46-4789-997B-3DA6E20F9701}" srcId="{AC0BADCC-EF52-42EA-AD9E-1FF18AD6A461}" destId="{6CD49F5E-D9A2-4AF9-85E0-0BAF895FCBAF}" srcOrd="3" destOrd="0" parTransId="{425E8F23-F367-472F-BBE0-889B5A50C2F0}" sibTransId="{42BEF9BD-A88E-4000-9CB1-AAF88A09D1B4}"/>
    <dgm:cxn modelId="{4AF90A7A-1A08-4B60-A879-70DB37A80682}" srcId="{AC0BADCC-EF52-42EA-AD9E-1FF18AD6A461}" destId="{022126C1-6DC3-4DD9-A1C4-D193FDEE2406}" srcOrd="0" destOrd="0" parTransId="{577901B5-B1F3-41A8-A933-E275F424CA20}" sibTransId="{E796A0C9-AEC3-45D5-A951-550F98D33277}"/>
    <dgm:cxn modelId="{D352BD7B-FA32-4322-B05A-28FBD02F4482}" srcId="{AC0BADCC-EF52-42EA-AD9E-1FF18AD6A461}" destId="{C5E94E3D-5CCC-4AD1-98C3-49B293A06C09}" srcOrd="2" destOrd="0" parTransId="{6D638D93-5904-4609-B1CB-04608DA8BF8A}" sibTransId="{8797800F-7EBA-446D-B1B8-09E89F195738}"/>
    <dgm:cxn modelId="{F4F10094-5391-4941-8726-CCA774AA7DE8}" type="presOf" srcId="{6CD49F5E-D9A2-4AF9-85E0-0BAF895FCBAF}" destId="{2225776F-806E-478D-B9D8-1BB2056D336B}" srcOrd="0" destOrd="0" presId="urn:microsoft.com/office/officeart/2018/2/layout/IconVerticalSolidList"/>
    <dgm:cxn modelId="{CDF9FFB4-FDAB-423D-94A3-39F0E7B5048A}" type="presOf" srcId="{C5E94E3D-5CCC-4AD1-98C3-49B293A06C09}" destId="{E0AF617D-D9AD-4292-892A-FA15A3C601B4}" srcOrd="0" destOrd="0" presId="urn:microsoft.com/office/officeart/2018/2/layout/IconVerticalSolidList"/>
    <dgm:cxn modelId="{09D5E8D0-387A-45AD-9EFE-ADF695A17C68}" type="presOf" srcId="{BF2CEF4E-0877-4712-9D63-E9B1E1465276}" destId="{E4EA555E-DD79-4301-B5F9-714535C1036E}" srcOrd="0" destOrd="0" presId="urn:microsoft.com/office/officeart/2018/2/layout/IconVerticalSolidList"/>
    <dgm:cxn modelId="{9AA2D6F0-F661-4A6C-8757-ADC5E14C8291}" type="presOf" srcId="{AC0BADCC-EF52-42EA-AD9E-1FF18AD6A461}" destId="{90084A7A-AC7D-49E9-A6E5-32A00BFCE504}" srcOrd="0" destOrd="0" presId="urn:microsoft.com/office/officeart/2018/2/layout/IconVerticalSolidList"/>
    <dgm:cxn modelId="{772711FD-B14A-45B0-BE67-9752BFD2F955}" srcId="{AC0BADCC-EF52-42EA-AD9E-1FF18AD6A461}" destId="{BF2CEF4E-0877-4712-9D63-E9B1E1465276}" srcOrd="1" destOrd="0" parTransId="{B8189A91-359A-47F1-A9FB-A4B7857533CF}" sibTransId="{130D90DE-2B4E-4751-9BDF-5DC1F14115D4}"/>
    <dgm:cxn modelId="{936425FE-E423-465B-8EA0-490BEE21DBC8}" type="presOf" srcId="{022126C1-6DC3-4DD9-A1C4-D193FDEE2406}" destId="{7D9E47BC-76CF-498B-8EE9-345FC3F58A2A}" srcOrd="0" destOrd="0" presId="urn:microsoft.com/office/officeart/2018/2/layout/IconVerticalSolidList"/>
    <dgm:cxn modelId="{4DC0A2DF-5CEF-43A8-B1C4-DAC3A879B0EE}" type="presParOf" srcId="{90084A7A-AC7D-49E9-A6E5-32A00BFCE504}" destId="{77CB5DBA-8B55-481A-8FF2-5E1B03D3448E}" srcOrd="0" destOrd="0" presId="urn:microsoft.com/office/officeart/2018/2/layout/IconVerticalSolidList"/>
    <dgm:cxn modelId="{D086D5DC-4188-4C7F-A16F-C0CB6D78922E}" type="presParOf" srcId="{77CB5DBA-8B55-481A-8FF2-5E1B03D3448E}" destId="{BC9AA363-093B-4597-B6DA-40956F3EEA26}" srcOrd="0" destOrd="0" presId="urn:microsoft.com/office/officeart/2018/2/layout/IconVerticalSolidList"/>
    <dgm:cxn modelId="{1F26C86E-7AD7-4A92-95B8-AD4004A8ADC0}" type="presParOf" srcId="{77CB5DBA-8B55-481A-8FF2-5E1B03D3448E}" destId="{ED4FB682-A81A-4D60-BAE6-81A7EC1D23FD}" srcOrd="1" destOrd="0" presId="urn:microsoft.com/office/officeart/2018/2/layout/IconVerticalSolidList"/>
    <dgm:cxn modelId="{64CA4716-70E3-4E82-BBBE-998BD8261001}" type="presParOf" srcId="{77CB5DBA-8B55-481A-8FF2-5E1B03D3448E}" destId="{D08281E3-9E89-4F98-BE5B-23B363EFF086}" srcOrd="2" destOrd="0" presId="urn:microsoft.com/office/officeart/2018/2/layout/IconVerticalSolidList"/>
    <dgm:cxn modelId="{531EB37D-F307-4A6D-8D31-06F4F5B32F43}" type="presParOf" srcId="{77CB5DBA-8B55-481A-8FF2-5E1B03D3448E}" destId="{7D9E47BC-76CF-498B-8EE9-345FC3F58A2A}" srcOrd="3" destOrd="0" presId="urn:microsoft.com/office/officeart/2018/2/layout/IconVerticalSolidList"/>
    <dgm:cxn modelId="{84D58D65-B6BD-4D21-AB17-7F7F6DFFEE64}" type="presParOf" srcId="{90084A7A-AC7D-49E9-A6E5-32A00BFCE504}" destId="{738E7D5C-72BC-42B8-A6E2-8F17CE4599E8}" srcOrd="1" destOrd="0" presId="urn:microsoft.com/office/officeart/2018/2/layout/IconVerticalSolidList"/>
    <dgm:cxn modelId="{7F97BA0B-2545-4A78-AB06-9FB7A16678EF}" type="presParOf" srcId="{90084A7A-AC7D-49E9-A6E5-32A00BFCE504}" destId="{E8AB39FE-5607-4EC4-AB98-FF6FEE1A9DBC}" srcOrd="2" destOrd="0" presId="urn:microsoft.com/office/officeart/2018/2/layout/IconVerticalSolidList"/>
    <dgm:cxn modelId="{839DCA68-C303-4494-9459-E3257B585340}" type="presParOf" srcId="{E8AB39FE-5607-4EC4-AB98-FF6FEE1A9DBC}" destId="{907756BD-39B8-4C34-9753-C7E14836919E}" srcOrd="0" destOrd="0" presId="urn:microsoft.com/office/officeart/2018/2/layout/IconVerticalSolidList"/>
    <dgm:cxn modelId="{57C2FB87-6C3F-4E2E-9D91-92A88980E70F}" type="presParOf" srcId="{E8AB39FE-5607-4EC4-AB98-FF6FEE1A9DBC}" destId="{842C9925-8C67-4E8A-9A7A-B677460FC57D}" srcOrd="1" destOrd="0" presId="urn:microsoft.com/office/officeart/2018/2/layout/IconVerticalSolidList"/>
    <dgm:cxn modelId="{4F21735A-130E-4054-9A67-CACA72A488A4}" type="presParOf" srcId="{E8AB39FE-5607-4EC4-AB98-FF6FEE1A9DBC}" destId="{D3FA3728-34CE-47CB-94E6-59801FAC74A4}" srcOrd="2" destOrd="0" presId="urn:microsoft.com/office/officeart/2018/2/layout/IconVerticalSolidList"/>
    <dgm:cxn modelId="{22C64890-5542-4903-9CAD-03046C28664D}" type="presParOf" srcId="{E8AB39FE-5607-4EC4-AB98-FF6FEE1A9DBC}" destId="{E4EA555E-DD79-4301-B5F9-714535C1036E}" srcOrd="3" destOrd="0" presId="urn:microsoft.com/office/officeart/2018/2/layout/IconVerticalSolidList"/>
    <dgm:cxn modelId="{6D17C52D-1329-491F-A861-363B691D6FEB}" type="presParOf" srcId="{90084A7A-AC7D-49E9-A6E5-32A00BFCE504}" destId="{D09C7549-6B85-4768-9CB8-61C3BB08A4CE}" srcOrd="3" destOrd="0" presId="urn:microsoft.com/office/officeart/2018/2/layout/IconVerticalSolidList"/>
    <dgm:cxn modelId="{9A075A8F-9440-4D14-8313-E1BF3B19492C}" type="presParOf" srcId="{90084A7A-AC7D-49E9-A6E5-32A00BFCE504}" destId="{06950B2B-484B-4C0B-AE18-A65FE110A0D1}" srcOrd="4" destOrd="0" presId="urn:microsoft.com/office/officeart/2018/2/layout/IconVerticalSolidList"/>
    <dgm:cxn modelId="{6089A9DE-0354-4CDC-BAFD-CDACC9FE208C}" type="presParOf" srcId="{06950B2B-484B-4C0B-AE18-A65FE110A0D1}" destId="{181951AD-A9FA-47FB-8875-B6242B06129E}" srcOrd="0" destOrd="0" presId="urn:microsoft.com/office/officeart/2018/2/layout/IconVerticalSolidList"/>
    <dgm:cxn modelId="{1FFCF079-4691-4D7A-88BB-9FC7062E2C03}" type="presParOf" srcId="{06950B2B-484B-4C0B-AE18-A65FE110A0D1}" destId="{4D6C5019-302D-46E9-AF92-0FEC6D13A2FD}" srcOrd="1" destOrd="0" presId="urn:microsoft.com/office/officeart/2018/2/layout/IconVerticalSolidList"/>
    <dgm:cxn modelId="{161C7F5D-2CFA-40FA-BFFA-9CB69E1C66E9}" type="presParOf" srcId="{06950B2B-484B-4C0B-AE18-A65FE110A0D1}" destId="{776DA936-1FCE-4AB3-A519-EDC3E0FB2EE5}" srcOrd="2" destOrd="0" presId="urn:microsoft.com/office/officeart/2018/2/layout/IconVerticalSolidList"/>
    <dgm:cxn modelId="{39C0A5B4-0FD3-406C-A473-F8BDAB3C100A}" type="presParOf" srcId="{06950B2B-484B-4C0B-AE18-A65FE110A0D1}" destId="{E0AF617D-D9AD-4292-892A-FA15A3C601B4}" srcOrd="3" destOrd="0" presId="urn:microsoft.com/office/officeart/2018/2/layout/IconVerticalSolidList"/>
    <dgm:cxn modelId="{4C53E82F-6D3D-472E-AE67-985614834B53}" type="presParOf" srcId="{90084A7A-AC7D-49E9-A6E5-32A00BFCE504}" destId="{ABE12098-0280-401E-B251-0C18C9BDA3C5}" srcOrd="5" destOrd="0" presId="urn:microsoft.com/office/officeart/2018/2/layout/IconVerticalSolidList"/>
    <dgm:cxn modelId="{1A150EB8-2EAF-4137-ADC9-C7ED27A09756}" type="presParOf" srcId="{90084A7A-AC7D-49E9-A6E5-32A00BFCE504}" destId="{C9E8994C-DE67-49C0-978C-821F93A639A9}" srcOrd="6" destOrd="0" presId="urn:microsoft.com/office/officeart/2018/2/layout/IconVerticalSolidList"/>
    <dgm:cxn modelId="{075B1BA4-D49D-4688-90CE-1941EFBF8D97}" type="presParOf" srcId="{C9E8994C-DE67-49C0-978C-821F93A639A9}" destId="{875113A2-E970-4FC5-A4D4-088061D1705F}" srcOrd="0" destOrd="0" presId="urn:microsoft.com/office/officeart/2018/2/layout/IconVerticalSolidList"/>
    <dgm:cxn modelId="{CBD82ED8-F7AC-46F1-8535-82CFFADBF836}" type="presParOf" srcId="{C9E8994C-DE67-49C0-978C-821F93A639A9}" destId="{410A16DF-C2BA-44DC-8069-09162EFED046}" srcOrd="1" destOrd="0" presId="urn:microsoft.com/office/officeart/2018/2/layout/IconVerticalSolidList"/>
    <dgm:cxn modelId="{1A564E86-7BC0-41F2-B769-FB600CD40315}" type="presParOf" srcId="{C9E8994C-DE67-49C0-978C-821F93A639A9}" destId="{67423DD9-2410-4C23-B6AB-74750F9F6726}" srcOrd="2" destOrd="0" presId="urn:microsoft.com/office/officeart/2018/2/layout/IconVerticalSolidList"/>
    <dgm:cxn modelId="{F532AC01-DA07-41AF-B797-71FA1272A685}" type="presParOf" srcId="{C9E8994C-DE67-49C0-978C-821F93A639A9}" destId="{2225776F-806E-478D-B9D8-1BB2056D336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8202515-E243-4259-9E74-E8CB19491068}" type="doc">
      <dgm:prSet loTypeId="urn:microsoft.com/office/officeart/2008/layout/LinedList" loCatId="list" qsTypeId="urn:microsoft.com/office/officeart/2005/8/quickstyle/simple4#4" qsCatId="simple" csTypeId="urn:microsoft.com/office/officeart/2005/8/colors/colorful1#4" csCatId="colorful"/>
      <dgm:spPr/>
      <dgm:t>
        <a:bodyPr/>
        <a:lstStyle/>
        <a:p>
          <a:endParaRPr lang="en-US"/>
        </a:p>
      </dgm:t>
    </dgm:pt>
    <dgm:pt modelId="{1D75F9E8-1B0A-4522-B1FB-97EAC9FDC250}">
      <dgm:prSet/>
      <dgm:spPr/>
      <dgm:t>
        <a:bodyPr/>
        <a:lstStyle/>
        <a:p>
          <a:r>
            <a:rPr lang="en-US"/>
            <a:t>• Multiple healthcare systems (IMSS, ISSSTE, IMSS‑Bienestar)</a:t>
          </a:r>
        </a:p>
      </dgm:t>
    </dgm:pt>
    <dgm:pt modelId="{8A51E374-8C7E-4339-8D2B-0BF6E80592BA}" type="parTrans" cxnId="{7B24DB84-916F-4A85-9567-93368CBE59A4}">
      <dgm:prSet/>
      <dgm:spPr/>
      <dgm:t>
        <a:bodyPr/>
        <a:lstStyle/>
        <a:p>
          <a:endParaRPr lang="en-US"/>
        </a:p>
      </dgm:t>
    </dgm:pt>
    <dgm:pt modelId="{770624AC-A21D-4D54-95DC-8F52F5EBEC4F}" type="sibTrans" cxnId="{7B24DB84-916F-4A85-9567-93368CBE59A4}">
      <dgm:prSet/>
      <dgm:spPr/>
      <dgm:t>
        <a:bodyPr/>
        <a:lstStyle/>
        <a:p>
          <a:endParaRPr lang="en-US"/>
        </a:p>
      </dgm:t>
    </dgm:pt>
    <dgm:pt modelId="{E1595A4F-BD81-41DE-9710-D1EB6FDC4BB1}">
      <dgm:prSet/>
      <dgm:spPr/>
      <dgm:t>
        <a:bodyPr/>
        <a:lstStyle/>
        <a:p>
          <a:r>
            <a:rPr lang="en-US"/>
            <a:t>• Many residents work in informal economy</a:t>
          </a:r>
        </a:p>
      </dgm:t>
    </dgm:pt>
    <dgm:pt modelId="{CB0A3EFC-5216-4977-8FA8-AC6E636F3DA4}" type="parTrans" cxnId="{C3D4D5D7-DA57-4D72-A3DB-7F653938B771}">
      <dgm:prSet/>
      <dgm:spPr/>
      <dgm:t>
        <a:bodyPr/>
        <a:lstStyle/>
        <a:p>
          <a:endParaRPr lang="en-US"/>
        </a:p>
      </dgm:t>
    </dgm:pt>
    <dgm:pt modelId="{C5DFDB10-4F31-4D8D-A8EB-982C49C6EBD6}" type="sibTrans" cxnId="{C3D4D5D7-DA57-4D72-A3DB-7F653938B771}">
      <dgm:prSet/>
      <dgm:spPr/>
      <dgm:t>
        <a:bodyPr/>
        <a:lstStyle/>
        <a:p>
          <a:endParaRPr lang="en-US"/>
        </a:p>
      </dgm:t>
    </dgm:pt>
    <dgm:pt modelId="{5907F97F-A5F3-4598-A5F3-50022F798010}">
      <dgm:prSet/>
      <dgm:spPr/>
      <dgm:t>
        <a:bodyPr/>
        <a:lstStyle/>
        <a:p>
          <a:r>
            <a:rPr lang="en-US"/>
            <a:t>• Some lack registration or documentation</a:t>
          </a:r>
        </a:p>
      </dgm:t>
    </dgm:pt>
    <dgm:pt modelId="{210E4BA4-5C8E-4B8C-A118-A47B13F897EC}" type="parTrans" cxnId="{889354F1-FFF3-41AE-A1FD-F7A843FEB2AB}">
      <dgm:prSet/>
      <dgm:spPr/>
      <dgm:t>
        <a:bodyPr/>
        <a:lstStyle/>
        <a:p>
          <a:endParaRPr lang="en-US"/>
        </a:p>
      </dgm:t>
    </dgm:pt>
    <dgm:pt modelId="{C7C18906-77E1-4A04-9B06-30FD51DD50CA}" type="sibTrans" cxnId="{889354F1-FFF3-41AE-A1FD-F7A843FEB2AB}">
      <dgm:prSet/>
      <dgm:spPr/>
      <dgm:t>
        <a:bodyPr/>
        <a:lstStyle/>
        <a:p>
          <a:endParaRPr lang="en-US"/>
        </a:p>
      </dgm:t>
    </dgm:pt>
    <dgm:pt modelId="{1B37CE75-8DED-44F8-AED4-CED95F3D29A8}">
      <dgm:prSet/>
      <dgm:spPr/>
      <dgm:t>
        <a:bodyPr/>
        <a:lstStyle/>
        <a:p>
          <a:r>
            <a:rPr lang="en-US"/>
            <a:t>• Access to services can depend on system eligibility</a:t>
          </a:r>
        </a:p>
      </dgm:t>
    </dgm:pt>
    <dgm:pt modelId="{3A722826-F54F-4098-B757-2B67DB431B81}" type="parTrans" cxnId="{DED8B2C9-C6F5-4A0D-848B-E81CAA954F3B}">
      <dgm:prSet/>
      <dgm:spPr/>
      <dgm:t>
        <a:bodyPr/>
        <a:lstStyle/>
        <a:p>
          <a:endParaRPr lang="en-US"/>
        </a:p>
      </dgm:t>
    </dgm:pt>
    <dgm:pt modelId="{6E7C31FC-F640-461C-8780-89CEB7B980CC}" type="sibTrans" cxnId="{DED8B2C9-C6F5-4A0D-848B-E81CAA954F3B}">
      <dgm:prSet/>
      <dgm:spPr/>
      <dgm:t>
        <a:bodyPr/>
        <a:lstStyle/>
        <a:p>
          <a:endParaRPr lang="en-US"/>
        </a:p>
      </dgm:t>
    </dgm:pt>
    <dgm:pt modelId="{D4AF574D-DB2D-4F94-8A18-ACC54F8BF2D4}" type="pres">
      <dgm:prSet presAssocID="{58202515-E243-4259-9E74-E8CB19491068}" presName="vert0" presStyleCnt="0">
        <dgm:presLayoutVars>
          <dgm:dir/>
          <dgm:animOne val="branch"/>
          <dgm:animLvl val="lvl"/>
        </dgm:presLayoutVars>
      </dgm:prSet>
      <dgm:spPr/>
    </dgm:pt>
    <dgm:pt modelId="{18F47D9B-7E45-4C30-8A80-C88BEB64BC83}" type="pres">
      <dgm:prSet presAssocID="{1D75F9E8-1B0A-4522-B1FB-97EAC9FDC250}" presName="thickLine" presStyleLbl="alignNode1" presStyleIdx="0" presStyleCnt="4"/>
      <dgm:spPr/>
    </dgm:pt>
    <dgm:pt modelId="{14BF8887-566B-4C66-8509-F47AB8C03DB6}" type="pres">
      <dgm:prSet presAssocID="{1D75F9E8-1B0A-4522-B1FB-97EAC9FDC250}" presName="horz1" presStyleCnt="0"/>
      <dgm:spPr/>
    </dgm:pt>
    <dgm:pt modelId="{AAAC4570-E37D-44C7-AB63-DE9332008EC8}" type="pres">
      <dgm:prSet presAssocID="{1D75F9E8-1B0A-4522-B1FB-97EAC9FDC250}" presName="tx1" presStyleLbl="revTx" presStyleIdx="0" presStyleCnt="4"/>
      <dgm:spPr/>
    </dgm:pt>
    <dgm:pt modelId="{F0D9141C-D0E5-46A3-A1E1-5E3811ADAB07}" type="pres">
      <dgm:prSet presAssocID="{1D75F9E8-1B0A-4522-B1FB-97EAC9FDC250}" presName="vert1" presStyleCnt="0"/>
      <dgm:spPr/>
    </dgm:pt>
    <dgm:pt modelId="{897DE329-DA70-4F76-8712-CFBA71FADAEA}" type="pres">
      <dgm:prSet presAssocID="{E1595A4F-BD81-41DE-9710-D1EB6FDC4BB1}" presName="thickLine" presStyleLbl="alignNode1" presStyleIdx="1" presStyleCnt="4"/>
      <dgm:spPr/>
    </dgm:pt>
    <dgm:pt modelId="{D7ED391C-45BC-4206-862D-90419610AED2}" type="pres">
      <dgm:prSet presAssocID="{E1595A4F-BD81-41DE-9710-D1EB6FDC4BB1}" presName="horz1" presStyleCnt="0"/>
      <dgm:spPr/>
    </dgm:pt>
    <dgm:pt modelId="{A74F2F45-9EA7-4623-A3E5-9800E8BE41DA}" type="pres">
      <dgm:prSet presAssocID="{E1595A4F-BD81-41DE-9710-D1EB6FDC4BB1}" presName="tx1" presStyleLbl="revTx" presStyleIdx="1" presStyleCnt="4"/>
      <dgm:spPr/>
    </dgm:pt>
    <dgm:pt modelId="{BC0D8D26-D815-4531-B929-56530AD63174}" type="pres">
      <dgm:prSet presAssocID="{E1595A4F-BD81-41DE-9710-D1EB6FDC4BB1}" presName="vert1" presStyleCnt="0"/>
      <dgm:spPr/>
    </dgm:pt>
    <dgm:pt modelId="{6F748C5B-C57A-41C5-9623-5091A3B7677E}" type="pres">
      <dgm:prSet presAssocID="{5907F97F-A5F3-4598-A5F3-50022F798010}" presName="thickLine" presStyleLbl="alignNode1" presStyleIdx="2" presStyleCnt="4"/>
      <dgm:spPr/>
    </dgm:pt>
    <dgm:pt modelId="{16CD3C9C-E2D8-4EA8-A957-FA881E603AB1}" type="pres">
      <dgm:prSet presAssocID="{5907F97F-A5F3-4598-A5F3-50022F798010}" presName="horz1" presStyleCnt="0"/>
      <dgm:spPr/>
    </dgm:pt>
    <dgm:pt modelId="{A2358A86-BFDA-444C-841A-39F79E40296C}" type="pres">
      <dgm:prSet presAssocID="{5907F97F-A5F3-4598-A5F3-50022F798010}" presName="tx1" presStyleLbl="revTx" presStyleIdx="2" presStyleCnt="4"/>
      <dgm:spPr/>
    </dgm:pt>
    <dgm:pt modelId="{3861A363-676A-44E7-8F66-556C298074D5}" type="pres">
      <dgm:prSet presAssocID="{5907F97F-A5F3-4598-A5F3-50022F798010}" presName="vert1" presStyleCnt="0"/>
      <dgm:spPr/>
    </dgm:pt>
    <dgm:pt modelId="{1004252F-C339-4CFD-A7AF-4DE8C026D1CA}" type="pres">
      <dgm:prSet presAssocID="{1B37CE75-8DED-44F8-AED4-CED95F3D29A8}" presName="thickLine" presStyleLbl="alignNode1" presStyleIdx="3" presStyleCnt="4"/>
      <dgm:spPr/>
    </dgm:pt>
    <dgm:pt modelId="{021D17A5-6451-47B2-A09A-8C282CC34906}" type="pres">
      <dgm:prSet presAssocID="{1B37CE75-8DED-44F8-AED4-CED95F3D29A8}" presName="horz1" presStyleCnt="0"/>
      <dgm:spPr/>
    </dgm:pt>
    <dgm:pt modelId="{9EDE4141-AAC5-4A52-88E0-4A2007269346}" type="pres">
      <dgm:prSet presAssocID="{1B37CE75-8DED-44F8-AED4-CED95F3D29A8}" presName="tx1" presStyleLbl="revTx" presStyleIdx="3" presStyleCnt="4"/>
      <dgm:spPr/>
    </dgm:pt>
    <dgm:pt modelId="{65C6ED3A-8061-4E29-BE01-BC8A4A3A4F47}" type="pres">
      <dgm:prSet presAssocID="{1B37CE75-8DED-44F8-AED4-CED95F3D29A8}" presName="vert1" presStyleCnt="0"/>
      <dgm:spPr/>
    </dgm:pt>
  </dgm:ptLst>
  <dgm:cxnLst>
    <dgm:cxn modelId="{F26D7936-EF9E-44E7-97E5-545DF587B2CD}" type="presOf" srcId="{E1595A4F-BD81-41DE-9710-D1EB6FDC4BB1}" destId="{A74F2F45-9EA7-4623-A3E5-9800E8BE41DA}" srcOrd="0" destOrd="0" presId="urn:microsoft.com/office/officeart/2008/layout/LinedList"/>
    <dgm:cxn modelId="{4BBCB760-7FC7-4A02-BF73-BB641B373B24}" type="presOf" srcId="{1D75F9E8-1B0A-4522-B1FB-97EAC9FDC250}" destId="{AAAC4570-E37D-44C7-AB63-DE9332008EC8}" srcOrd="0" destOrd="0" presId="urn:microsoft.com/office/officeart/2008/layout/LinedList"/>
    <dgm:cxn modelId="{7B24DB84-916F-4A85-9567-93368CBE59A4}" srcId="{58202515-E243-4259-9E74-E8CB19491068}" destId="{1D75F9E8-1B0A-4522-B1FB-97EAC9FDC250}" srcOrd="0" destOrd="0" parTransId="{8A51E374-8C7E-4339-8D2B-0BF6E80592BA}" sibTransId="{770624AC-A21D-4D54-95DC-8F52F5EBEC4F}"/>
    <dgm:cxn modelId="{E9B29090-9660-4BD9-A5CA-E8D36EB9FD07}" type="presOf" srcId="{58202515-E243-4259-9E74-E8CB19491068}" destId="{D4AF574D-DB2D-4F94-8A18-ACC54F8BF2D4}" srcOrd="0" destOrd="0" presId="urn:microsoft.com/office/officeart/2008/layout/LinedList"/>
    <dgm:cxn modelId="{DED8B2C9-C6F5-4A0D-848B-E81CAA954F3B}" srcId="{58202515-E243-4259-9E74-E8CB19491068}" destId="{1B37CE75-8DED-44F8-AED4-CED95F3D29A8}" srcOrd="3" destOrd="0" parTransId="{3A722826-F54F-4098-B757-2B67DB431B81}" sibTransId="{6E7C31FC-F640-461C-8780-89CEB7B980CC}"/>
    <dgm:cxn modelId="{C3D4D5D7-DA57-4D72-A3DB-7F653938B771}" srcId="{58202515-E243-4259-9E74-E8CB19491068}" destId="{E1595A4F-BD81-41DE-9710-D1EB6FDC4BB1}" srcOrd="1" destOrd="0" parTransId="{CB0A3EFC-5216-4977-8FA8-AC6E636F3DA4}" sibTransId="{C5DFDB10-4F31-4D8D-A8EB-982C49C6EBD6}"/>
    <dgm:cxn modelId="{87BCFFEE-69D6-46EF-A399-57F8A3E73C51}" type="presOf" srcId="{1B37CE75-8DED-44F8-AED4-CED95F3D29A8}" destId="{9EDE4141-AAC5-4A52-88E0-4A2007269346}" srcOrd="0" destOrd="0" presId="urn:microsoft.com/office/officeart/2008/layout/LinedList"/>
    <dgm:cxn modelId="{889354F1-FFF3-41AE-A1FD-F7A843FEB2AB}" srcId="{58202515-E243-4259-9E74-E8CB19491068}" destId="{5907F97F-A5F3-4598-A5F3-50022F798010}" srcOrd="2" destOrd="0" parTransId="{210E4BA4-5C8E-4B8C-A118-A47B13F897EC}" sibTransId="{C7C18906-77E1-4A04-9B06-30FD51DD50CA}"/>
    <dgm:cxn modelId="{F8C895FC-4F93-4C19-BADE-9EA4A9A479CE}" type="presOf" srcId="{5907F97F-A5F3-4598-A5F3-50022F798010}" destId="{A2358A86-BFDA-444C-841A-39F79E40296C}" srcOrd="0" destOrd="0" presId="urn:microsoft.com/office/officeart/2008/layout/LinedList"/>
    <dgm:cxn modelId="{E22C9ED2-2E79-4149-AAC7-98D04EC303B1}" type="presParOf" srcId="{D4AF574D-DB2D-4F94-8A18-ACC54F8BF2D4}" destId="{18F47D9B-7E45-4C30-8A80-C88BEB64BC83}" srcOrd="0" destOrd="0" presId="urn:microsoft.com/office/officeart/2008/layout/LinedList"/>
    <dgm:cxn modelId="{A622A917-33FD-4B85-B27C-9CE6356B1441}" type="presParOf" srcId="{D4AF574D-DB2D-4F94-8A18-ACC54F8BF2D4}" destId="{14BF8887-566B-4C66-8509-F47AB8C03DB6}" srcOrd="1" destOrd="0" presId="urn:microsoft.com/office/officeart/2008/layout/LinedList"/>
    <dgm:cxn modelId="{B18833A6-0735-49D3-9B20-CAF4BF037B45}" type="presParOf" srcId="{14BF8887-566B-4C66-8509-F47AB8C03DB6}" destId="{AAAC4570-E37D-44C7-AB63-DE9332008EC8}" srcOrd="0" destOrd="0" presId="urn:microsoft.com/office/officeart/2008/layout/LinedList"/>
    <dgm:cxn modelId="{0738D1BD-2A6A-484B-A5E1-6321DC3F02FF}" type="presParOf" srcId="{14BF8887-566B-4C66-8509-F47AB8C03DB6}" destId="{F0D9141C-D0E5-46A3-A1E1-5E3811ADAB07}" srcOrd="1" destOrd="0" presId="urn:microsoft.com/office/officeart/2008/layout/LinedList"/>
    <dgm:cxn modelId="{251B4657-FFAB-481B-ADFE-930811B58832}" type="presParOf" srcId="{D4AF574D-DB2D-4F94-8A18-ACC54F8BF2D4}" destId="{897DE329-DA70-4F76-8712-CFBA71FADAEA}" srcOrd="2" destOrd="0" presId="urn:microsoft.com/office/officeart/2008/layout/LinedList"/>
    <dgm:cxn modelId="{E2567288-3929-4341-ABC7-375A0E376164}" type="presParOf" srcId="{D4AF574D-DB2D-4F94-8A18-ACC54F8BF2D4}" destId="{D7ED391C-45BC-4206-862D-90419610AED2}" srcOrd="3" destOrd="0" presId="urn:microsoft.com/office/officeart/2008/layout/LinedList"/>
    <dgm:cxn modelId="{4099DFDA-B63D-43D8-BD9A-22D398F147A6}" type="presParOf" srcId="{D7ED391C-45BC-4206-862D-90419610AED2}" destId="{A74F2F45-9EA7-4623-A3E5-9800E8BE41DA}" srcOrd="0" destOrd="0" presId="urn:microsoft.com/office/officeart/2008/layout/LinedList"/>
    <dgm:cxn modelId="{E6A997D3-578D-498E-8B9B-1DFB999DB1A4}" type="presParOf" srcId="{D7ED391C-45BC-4206-862D-90419610AED2}" destId="{BC0D8D26-D815-4531-B929-56530AD63174}" srcOrd="1" destOrd="0" presId="urn:microsoft.com/office/officeart/2008/layout/LinedList"/>
    <dgm:cxn modelId="{9441FB3B-B66D-43DD-A207-10C037E8F140}" type="presParOf" srcId="{D4AF574D-DB2D-4F94-8A18-ACC54F8BF2D4}" destId="{6F748C5B-C57A-41C5-9623-5091A3B7677E}" srcOrd="4" destOrd="0" presId="urn:microsoft.com/office/officeart/2008/layout/LinedList"/>
    <dgm:cxn modelId="{ED7847B0-FEFC-410F-9618-6A9F3E5B2C4D}" type="presParOf" srcId="{D4AF574D-DB2D-4F94-8A18-ACC54F8BF2D4}" destId="{16CD3C9C-E2D8-4EA8-A957-FA881E603AB1}" srcOrd="5" destOrd="0" presId="urn:microsoft.com/office/officeart/2008/layout/LinedList"/>
    <dgm:cxn modelId="{52239171-9A05-4071-8988-B2520897FEBB}" type="presParOf" srcId="{16CD3C9C-E2D8-4EA8-A957-FA881E603AB1}" destId="{A2358A86-BFDA-444C-841A-39F79E40296C}" srcOrd="0" destOrd="0" presId="urn:microsoft.com/office/officeart/2008/layout/LinedList"/>
    <dgm:cxn modelId="{993C8ADC-82DE-4A30-A73B-B63EE1C4C68B}" type="presParOf" srcId="{16CD3C9C-E2D8-4EA8-A957-FA881E603AB1}" destId="{3861A363-676A-44E7-8F66-556C298074D5}" srcOrd="1" destOrd="0" presId="urn:microsoft.com/office/officeart/2008/layout/LinedList"/>
    <dgm:cxn modelId="{F2CA6ACB-02B9-4650-9626-88BAA22C2AD8}" type="presParOf" srcId="{D4AF574D-DB2D-4F94-8A18-ACC54F8BF2D4}" destId="{1004252F-C339-4CFD-A7AF-4DE8C026D1CA}" srcOrd="6" destOrd="0" presId="urn:microsoft.com/office/officeart/2008/layout/LinedList"/>
    <dgm:cxn modelId="{28442D9F-7D32-4B5F-87EA-B6C4BD017AA7}" type="presParOf" srcId="{D4AF574D-DB2D-4F94-8A18-ACC54F8BF2D4}" destId="{021D17A5-6451-47B2-A09A-8C282CC34906}" srcOrd="7" destOrd="0" presId="urn:microsoft.com/office/officeart/2008/layout/LinedList"/>
    <dgm:cxn modelId="{EBF93F95-AF2A-4B26-917A-CDD0B22576D3}" type="presParOf" srcId="{021D17A5-6451-47B2-A09A-8C282CC34906}" destId="{9EDE4141-AAC5-4A52-88E0-4A2007269346}" srcOrd="0" destOrd="0" presId="urn:microsoft.com/office/officeart/2008/layout/LinedList"/>
    <dgm:cxn modelId="{C355A2DC-EA2E-4228-9C60-0BE96A4BEEB5}" type="presParOf" srcId="{021D17A5-6451-47B2-A09A-8C282CC34906}" destId="{65C6ED3A-8061-4E29-BE01-BC8A4A3A4F4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492EC38-8E5C-40DA-8B47-0A4D0C3BC092}" type="doc">
      <dgm:prSet loTypeId="urn:microsoft.com/office/officeart/2008/layout/LinedList" loCatId="list" qsTypeId="urn:microsoft.com/office/officeart/2005/8/quickstyle/simple4#5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41BD3BBF-752F-43AA-85AE-D89FDB8E14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Consultations may be free but other costs remain</a:t>
          </a:r>
        </a:p>
      </dgm:t>
    </dgm:pt>
    <dgm:pt modelId="{DDB1D5AD-E78C-4A65-A797-8E5B5655F8E6}" type="parTrans" cxnId="{0A8BA6BA-254C-4179-A7A1-8BE6585C0B21}">
      <dgm:prSet/>
      <dgm:spPr/>
      <dgm:t>
        <a:bodyPr/>
        <a:lstStyle/>
        <a:p>
          <a:endParaRPr lang="en-US"/>
        </a:p>
      </dgm:t>
    </dgm:pt>
    <dgm:pt modelId="{9105A82C-3091-4B23-8273-C2115925DB0F}" type="sibTrans" cxnId="{0A8BA6BA-254C-4179-A7A1-8BE6585C0B21}">
      <dgm:prSet/>
      <dgm:spPr/>
      <dgm:t>
        <a:bodyPr/>
        <a:lstStyle/>
        <a:p>
          <a:endParaRPr lang="en-US"/>
        </a:p>
      </dgm:t>
    </dgm:pt>
    <dgm:pt modelId="{C5B925BA-52F1-45EA-AF54-980CC2391C5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• Patients often have to pay for medications if this is considered the appropriate choice. </a:t>
          </a:r>
        </a:p>
      </dgm:t>
    </dgm:pt>
    <dgm:pt modelId="{D816B6E9-67E5-4D8D-A7CA-084D984BD777}" type="parTrans" cxnId="{68A86747-E07B-4B9C-B0FE-1F0D99C17C5B}">
      <dgm:prSet/>
      <dgm:spPr/>
      <dgm:t>
        <a:bodyPr/>
        <a:lstStyle/>
        <a:p>
          <a:endParaRPr lang="en-US"/>
        </a:p>
      </dgm:t>
    </dgm:pt>
    <dgm:pt modelId="{00E6D76D-BD5F-48F5-A5C6-97ADB9ACAF53}" type="sibTrans" cxnId="{68A86747-E07B-4B9C-B0FE-1F0D99C17C5B}">
      <dgm:prSet/>
      <dgm:spPr/>
      <dgm:t>
        <a:bodyPr/>
        <a:lstStyle/>
        <a:p>
          <a:endParaRPr lang="en-US"/>
        </a:p>
      </dgm:t>
    </dgm:pt>
    <dgm:pt modelId="{093A1E58-11B5-44F9-B67D-57CF57FE70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• Laboratory tests and imaging studies may also require payment if they need to be performed within a short timeframe.</a:t>
          </a:r>
        </a:p>
      </dgm:t>
    </dgm:pt>
    <dgm:pt modelId="{175240EA-4065-4246-BB62-C325D546306F}" type="parTrans" cxnId="{E0987AB1-7947-4808-BEED-02B39C8F15AB}">
      <dgm:prSet/>
      <dgm:spPr/>
      <dgm:t>
        <a:bodyPr/>
        <a:lstStyle/>
        <a:p>
          <a:endParaRPr lang="en-US"/>
        </a:p>
      </dgm:t>
    </dgm:pt>
    <dgm:pt modelId="{B49E50E0-2A2D-412E-A32F-5F2AD923202C}" type="sibTrans" cxnId="{E0987AB1-7947-4808-BEED-02B39C8F15AB}">
      <dgm:prSet/>
      <dgm:spPr/>
      <dgm:t>
        <a:bodyPr/>
        <a:lstStyle/>
        <a:p>
          <a:endParaRPr lang="en-US"/>
        </a:p>
      </dgm:t>
    </dgm:pt>
    <dgm:pt modelId="{7447FE97-E9B0-4E5D-95EE-7F2CE19895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• Transportation costs create additional barriers</a:t>
          </a:r>
        </a:p>
      </dgm:t>
    </dgm:pt>
    <dgm:pt modelId="{14C42909-5E78-4A2F-8EC3-8DAA1374E0EF}" type="parTrans" cxnId="{41777614-2404-4738-A0EA-48B687DB8CD6}">
      <dgm:prSet/>
      <dgm:spPr/>
      <dgm:t>
        <a:bodyPr/>
        <a:lstStyle/>
        <a:p>
          <a:endParaRPr lang="en-US"/>
        </a:p>
      </dgm:t>
    </dgm:pt>
    <dgm:pt modelId="{E91F4A72-31CC-405B-B237-F67E645D714A}" type="sibTrans" cxnId="{41777614-2404-4738-A0EA-48B687DB8CD6}">
      <dgm:prSet/>
      <dgm:spPr/>
      <dgm:t>
        <a:bodyPr/>
        <a:lstStyle/>
        <a:p>
          <a:endParaRPr lang="en-US"/>
        </a:p>
      </dgm:t>
    </dgm:pt>
    <dgm:pt modelId="{FF6AD185-9000-4410-AC0C-7CFAFC482007}" type="pres">
      <dgm:prSet presAssocID="{2492EC38-8E5C-40DA-8B47-0A4D0C3BC092}" presName="vert0" presStyleCnt="0">
        <dgm:presLayoutVars>
          <dgm:dir/>
          <dgm:animOne val="branch"/>
          <dgm:animLvl val="lvl"/>
        </dgm:presLayoutVars>
      </dgm:prSet>
      <dgm:spPr/>
    </dgm:pt>
    <dgm:pt modelId="{97756C2C-9CF0-463C-8CFB-4016B06C13E1}" type="pres">
      <dgm:prSet presAssocID="{41BD3BBF-752F-43AA-85AE-D89FDB8E1441}" presName="thickLine" presStyleLbl="alignNode1" presStyleIdx="0" presStyleCnt="4"/>
      <dgm:spPr/>
    </dgm:pt>
    <dgm:pt modelId="{FFD12559-090B-47BB-8E82-854D2F1A7DBD}" type="pres">
      <dgm:prSet presAssocID="{41BD3BBF-752F-43AA-85AE-D89FDB8E1441}" presName="horz1" presStyleCnt="0"/>
      <dgm:spPr/>
    </dgm:pt>
    <dgm:pt modelId="{16F9B963-F6B2-4210-A658-B70CD902C584}" type="pres">
      <dgm:prSet presAssocID="{41BD3BBF-752F-43AA-85AE-D89FDB8E1441}" presName="tx1" presStyleLbl="revTx" presStyleIdx="0" presStyleCnt="4"/>
      <dgm:spPr/>
    </dgm:pt>
    <dgm:pt modelId="{39DC4C24-0232-4FDD-ACC0-E2FA9AB6394A}" type="pres">
      <dgm:prSet presAssocID="{41BD3BBF-752F-43AA-85AE-D89FDB8E1441}" presName="vert1" presStyleCnt="0"/>
      <dgm:spPr/>
    </dgm:pt>
    <dgm:pt modelId="{3D6F272E-D92B-4C60-A8CA-CFFB88932FC6}" type="pres">
      <dgm:prSet presAssocID="{C5B925BA-52F1-45EA-AF54-980CC2391C57}" presName="thickLine" presStyleLbl="alignNode1" presStyleIdx="1" presStyleCnt="4"/>
      <dgm:spPr/>
    </dgm:pt>
    <dgm:pt modelId="{FFD9B693-28BC-4CD7-B7D5-CD0D15087232}" type="pres">
      <dgm:prSet presAssocID="{C5B925BA-52F1-45EA-AF54-980CC2391C57}" presName="horz1" presStyleCnt="0"/>
      <dgm:spPr/>
    </dgm:pt>
    <dgm:pt modelId="{906CF9CA-E758-4FDE-B3B5-D79C23DD1539}" type="pres">
      <dgm:prSet presAssocID="{C5B925BA-52F1-45EA-AF54-980CC2391C57}" presName="tx1" presStyleLbl="revTx" presStyleIdx="1" presStyleCnt="4"/>
      <dgm:spPr/>
    </dgm:pt>
    <dgm:pt modelId="{9A8FFE91-E6A7-48F9-B81B-657A93153835}" type="pres">
      <dgm:prSet presAssocID="{C5B925BA-52F1-45EA-AF54-980CC2391C57}" presName="vert1" presStyleCnt="0"/>
      <dgm:spPr/>
    </dgm:pt>
    <dgm:pt modelId="{086AC014-233C-4B8C-BA35-CD0A5EF00550}" type="pres">
      <dgm:prSet presAssocID="{093A1E58-11B5-44F9-B67D-57CF57FE7009}" presName="thickLine" presStyleLbl="alignNode1" presStyleIdx="2" presStyleCnt="4"/>
      <dgm:spPr/>
    </dgm:pt>
    <dgm:pt modelId="{7EEADD7A-EF4C-4E02-A568-C4C0DC42FD91}" type="pres">
      <dgm:prSet presAssocID="{093A1E58-11B5-44F9-B67D-57CF57FE7009}" presName="horz1" presStyleCnt="0"/>
      <dgm:spPr/>
    </dgm:pt>
    <dgm:pt modelId="{FFB0312C-0DC6-4BD6-B5F7-2AFE44A2A40D}" type="pres">
      <dgm:prSet presAssocID="{093A1E58-11B5-44F9-B67D-57CF57FE7009}" presName="tx1" presStyleLbl="revTx" presStyleIdx="2" presStyleCnt="4"/>
      <dgm:spPr/>
    </dgm:pt>
    <dgm:pt modelId="{511B8F2D-796F-4432-88AF-25A072EC033A}" type="pres">
      <dgm:prSet presAssocID="{093A1E58-11B5-44F9-B67D-57CF57FE7009}" presName="vert1" presStyleCnt="0"/>
      <dgm:spPr/>
    </dgm:pt>
    <dgm:pt modelId="{CD1E6AAF-286A-4954-A9B5-950DD52C3030}" type="pres">
      <dgm:prSet presAssocID="{7447FE97-E9B0-4E5D-95EE-7F2CE1989560}" presName="thickLine" presStyleLbl="alignNode1" presStyleIdx="3" presStyleCnt="4"/>
      <dgm:spPr/>
    </dgm:pt>
    <dgm:pt modelId="{601261E6-617E-4C8E-A316-190F8816EB3A}" type="pres">
      <dgm:prSet presAssocID="{7447FE97-E9B0-4E5D-95EE-7F2CE1989560}" presName="horz1" presStyleCnt="0"/>
      <dgm:spPr/>
    </dgm:pt>
    <dgm:pt modelId="{4A69A4EE-11C3-41AE-AE35-1968EA432F4F}" type="pres">
      <dgm:prSet presAssocID="{7447FE97-E9B0-4E5D-95EE-7F2CE1989560}" presName="tx1" presStyleLbl="revTx" presStyleIdx="3" presStyleCnt="4"/>
      <dgm:spPr/>
    </dgm:pt>
    <dgm:pt modelId="{25DD63D5-4955-4CC8-8B97-D4807D134A5C}" type="pres">
      <dgm:prSet presAssocID="{7447FE97-E9B0-4E5D-95EE-7F2CE1989560}" presName="vert1" presStyleCnt="0"/>
      <dgm:spPr/>
    </dgm:pt>
  </dgm:ptLst>
  <dgm:cxnLst>
    <dgm:cxn modelId="{A404F10B-8266-4D3D-95C2-46881DBDEA05}" type="presOf" srcId="{C5B925BA-52F1-45EA-AF54-980CC2391C57}" destId="{906CF9CA-E758-4FDE-B3B5-D79C23DD1539}" srcOrd="0" destOrd="0" presId="urn:microsoft.com/office/officeart/2008/layout/LinedList"/>
    <dgm:cxn modelId="{41777614-2404-4738-A0EA-48B687DB8CD6}" srcId="{2492EC38-8E5C-40DA-8B47-0A4D0C3BC092}" destId="{7447FE97-E9B0-4E5D-95EE-7F2CE1989560}" srcOrd="3" destOrd="0" parTransId="{14C42909-5E78-4A2F-8EC3-8DAA1374E0EF}" sibTransId="{E91F4A72-31CC-405B-B237-F67E645D714A}"/>
    <dgm:cxn modelId="{68A86747-E07B-4B9C-B0FE-1F0D99C17C5B}" srcId="{2492EC38-8E5C-40DA-8B47-0A4D0C3BC092}" destId="{C5B925BA-52F1-45EA-AF54-980CC2391C57}" srcOrd="1" destOrd="0" parTransId="{D816B6E9-67E5-4D8D-A7CA-084D984BD777}" sibTransId="{00E6D76D-BD5F-48F5-A5C6-97ADB9ACAF53}"/>
    <dgm:cxn modelId="{4A268E57-F41C-43E7-B9F7-A3268A550E0B}" type="presOf" srcId="{7447FE97-E9B0-4E5D-95EE-7F2CE1989560}" destId="{4A69A4EE-11C3-41AE-AE35-1968EA432F4F}" srcOrd="0" destOrd="0" presId="urn:microsoft.com/office/officeart/2008/layout/LinedList"/>
    <dgm:cxn modelId="{11C57D7A-A35E-471D-BFDB-CE90C1E4FF75}" type="presOf" srcId="{41BD3BBF-752F-43AA-85AE-D89FDB8E1441}" destId="{16F9B963-F6B2-4210-A658-B70CD902C584}" srcOrd="0" destOrd="0" presId="urn:microsoft.com/office/officeart/2008/layout/LinedList"/>
    <dgm:cxn modelId="{C21FD37B-7EFE-4945-805C-0C648B1FD4C4}" type="presOf" srcId="{2492EC38-8E5C-40DA-8B47-0A4D0C3BC092}" destId="{FF6AD185-9000-4410-AC0C-7CFAFC482007}" srcOrd="0" destOrd="0" presId="urn:microsoft.com/office/officeart/2008/layout/LinedList"/>
    <dgm:cxn modelId="{6309B4A8-D6F5-4979-A571-5DD4FDB8A07E}" type="presOf" srcId="{093A1E58-11B5-44F9-B67D-57CF57FE7009}" destId="{FFB0312C-0DC6-4BD6-B5F7-2AFE44A2A40D}" srcOrd="0" destOrd="0" presId="urn:microsoft.com/office/officeart/2008/layout/LinedList"/>
    <dgm:cxn modelId="{E0987AB1-7947-4808-BEED-02B39C8F15AB}" srcId="{2492EC38-8E5C-40DA-8B47-0A4D0C3BC092}" destId="{093A1E58-11B5-44F9-B67D-57CF57FE7009}" srcOrd="2" destOrd="0" parTransId="{175240EA-4065-4246-BB62-C325D546306F}" sibTransId="{B49E50E0-2A2D-412E-A32F-5F2AD923202C}"/>
    <dgm:cxn modelId="{0A8BA6BA-254C-4179-A7A1-8BE6585C0B21}" srcId="{2492EC38-8E5C-40DA-8B47-0A4D0C3BC092}" destId="{41BD3BBF-752F-43AA-85AE-D89FDB8E1441}" srcOrd="0" destOrd="0" parTransId="{DDB1D5AD-E78C-4A65-A797-8E5B5655F8E6}" sibTransId="{9105A82C-3091-4B23-8273-C2115925DB0F}"/>
    <dgm:cxn modelId="{20419D44-ED2B-456D-9325-3F2EFEA27793}" type="presParOf" srcId="{FF6AD185-9000-4410-AC0C-7CFAFC482007}" destId="{97756C2C-9CF0-463C-8CFB-4016B06C13E1}" srcOrd="0" destOrd="0" presId="urn:microsoft.com/office/officeart/2008/layout/LinedList"/>
    <dgm:cxn modelId="{48D74E9C-D401-4EE0-B173-7EEF809141F6}" type="presParOf" srcId="{FF6AD185-9000-4410-AC0C-7CFAFC482007}" destId="{FFD12559-090B-47BB-8E82-854D2F1A7DBD}" srcOrd="1" destOrd="0" presId="urn:microsoft.com/office/officeart/2008/layout/LinedList"/>
    <dgm:cxn modelId="{502F849B-879A-4D04-AF98-0FE8BE46E83C}" type="presParOf" srcId="{FFD12559-090B-47BB-8E82-854D2F1A7DBD}" destId="{16F9B963-F6B2-4210-A658-B70CD902C584}" srcOrd="0" destOrd="0" presId="urn:microsoft.com/office/officeart/2008/layout/LinedList"/>
    <dgm:cxn modelId="{9DB53BA9-57D9-4A18-B52C-76961F64CD4B}" type="presParOf" srcId="{FFD12559-090B-47BB-8E82-854D2F1A7DBD}" destId="{39DC4C24-0232-4FDD-ACC0-E2FA9AB6394A}" srcOrd="1" destOrd="0" presId="urn:microsoft.com/office/officeart/2008/layout/LinedList"/>
    <dgm:cxn modelId="{772D3143-8032-451E-93E3-627D9900093C}" type="presParOf" srcId="{FF6AD185-9000-4410-AC0C-7CFAFC482007}" destId="{3D6F272E-D92B-4C60-A8CA-CFFB88932FC6}" srcOrd="2" destOrd="0" presId="urn:microsoft.com/office/officeart/2008/layout/LinedList"/>
    <dgm:cxn modelId="{65548B5C-CDB3-4033-8334-10C700C9F945}" type="presParOf" srcId="{FF6AD185-9000-4410-AC0C-7CFAFC482007}" destId="{FFD9B693-28BC-4CD7-B7D5-CD0D15087232}" srcOrd="3" destOrd="0" presId="urn:microsoft.com/office/officeart/2008/layout/LinedList"/>
    <dgm:cxn modelId="{6C01C836-D3E5-4225-8311-EFB1E097A8FC}" type="presParOf" srcId="{FFD9B693-28BC-4CD7-B7D5-CD0D15087232}" destId="{906CF9CA-E758-4FDE-B3B5-D79C23DD1539}" srcOrd="0" destOrd="0" presId="urn:microsoft.com/office/officeart/2008/layout/LinedList"/>
    <dgm:cxn modelId="{B9BCC7FD-9371-46E9-BAE0-DABFF8E19920}" type="presParOf" srcId="{FFD9B693-28BC-4CD7-B7D5-CD0D15087232}" destId="{9A8FFE91-E6A7-48F9-B81B-657A93153835}" srcOrd="1" destOrd="0" presId="urn:microsoft.com/office/officeart/2008/layout/LinedList"/>
    <dgm:cxn modelId="{886F79E5-1C67-48C1-B7EC-0F37561EEDC1}" type="presParOf" srcId="{FF6AD185-9000-4410-AC0C-7CFAFC482007}" destId="{086AC014-233C-4B8C-BA35-CD0A5EF00550}" srcOrd="4" destOrd="0" presId="urn:microsoft.com/office/officeart/2008/layout/LinedList"/>
    <dgm:cxn modelId="{6DC5B0E1-22F1-43AC-81E9-23AF2C047C14}" type="presParOf" srcId="{FF6AD185-9000-4410-AC0C-7CFAFC482007}" destId="{7EEADD7A-EF4C-4E02-A568-C4C0DC42FD91}" srcOrd="5" destOrd="0" presId="urn:microsoft.com/office/officeart/2008/layout/LinedList"/>
    <dgm:cxn modelId="{FE7CFA15-CEFB-41D4-B48F-221F6AAC86C3}" type="presParOf" srcId="{7EEADD7A-EF4C-4E02-A568-C4C0DC42FD91}" destId="{FFB0312C-0DC6-4BD6-B5F7-2AFE44A2A40D}" srcOrd="0" destOrd="0" presId="urn:microsoft.com/office/officeart/2008/layout/LinedList"/>
    <dgm:cxn modelId="{DE994EFC-875A-43F3-8995-F14E56E6C3AB}" type="presParOf" srcId="{7EEADD7A-EF4C-4E02-A568-C4C0DC42FD91}" destId="{511B8F2D-796F-4432-88AF-25A072EC033A}" srcOrd="1" destOrd="0" presId="urn:microsoft.com/office/officeart/2008/layout/LinedList"/>
    <dgm:cxn modelId="{48537C9A-869C-435D-BA8C-BA5B09164429}" type="presParOf" srcId="{FF6AD185-9000-4410-AC0C-7CFAFC482007}" destId="{CD1E6AAF-286A-4954-A9B5-950DD52C3030}" srcOrd="6" destOrd="0" presId="urn:microsoft.com/office/officeart/2008/layout/LinedList"/>
    <dgm:cxn modelId="{1BC30EBA-EB4D-46F8-B368-B5C860A9E329}" type="presParOf" srcId="{FF6AD185-9000-4410-AC0C-7CFAFC482007}" destId="{601261E6-617E-4C8E-A316-190F8816EB3A}" srcOrd="7" destOrd="0" presId="urn:microsoft.com/office/officeart/2008/layout/LinedList"/>
    <dgm:cxn modelId="{6A6F4608-B13B-4F17-B720-3D551B7D6D20}" type="presParOf" srcId="{601261E6-617E-4C8E-A316-190F8816EB3A}" destId="{4A69A4EE-11C3-41AE-AE35-1968EA432F4F}" srcOrd="0" destOrd="0" presId="urn:microsoft.com/office/officeart/2008/layout/LinedList"/>
    <dgm:cxn modelId="{AA87CAB2-EF22-4B72-A76E-4637F7492F40}" type="presParOf" srcId="{601261E6-617E-4C8E-A316-190F8816EB3A}" destId="{25DD63D5-4955-4CC8-8B97-D4807D134A5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C071A8-83ED-4F33-9F44-CE395C6BAB56}" type="doc">
      <dgm:prSet loTypeId="urn:microsoft.com/office/officeart/2005/8/layout/default" loCatId="list" qsTypeId="urn:microsoft.com/office/officeart/2005/8/quickstyle/simple5#1" qsCatId="simple" csTypeId="urn:microsoft.com/office/officeart/2005/8/colors/accent2_2#1" csCatId="accent2"/>
      <dgm:spPr/>
      <dgm:t>
        <a:bodyPr/>
        <a:lstStyle/>
        <a:p>
          <a:endParaRPr lang="en-US"/>
        </a:p>
      </dgm:t>
    </dgm:pt>
    <dgm:pt modelId="{C337B36E-8737-486B-B457-30BD946054F8}">
      <dgm:prSet custT="1"/>
      <dgm:spPr/>
      <dgm:t>
        <a:bodyPr/>
        <a:lstStyle/>
        <a:p>
          <a:r>
            <a:rPr lang="en-US" sz="1600" b="1">
              <a:solidFill>
                <a:srgbClr val="002060"/>
              </a:solidFill>
            </a:rPr>
            <a:t>IMSS – Instituto </a:t>
          </a:r>
          <a:r>
            <a:rPr lang="en-US" sz="1200"/>
            <a:t>Mexicano del Seguro Social</a:t>
          </a:r>
          <a:endParaRPr lang="en-US" sz="1200" dirty="0"/>
        </a:p>
      </dgm:t>
    </dgm:pt>
    <dgm:pt modelId="{6F6410EE-AF30-4442-822C-769949555CB6}" type="parTrans" cxnId="{BBACCC38-202A-4B7B-A340-06C2F34D970E}">
      <dgm:prSet/>
      <dgm:spPr/>
      <dgm:t>
        <a:bodyPr/>
        <a:lstStyle/>
        <a:p>
          <a:endParaRPr lang="en-US"/>
        </a:p>
      </dgm:t>
    </dgm:pt>
    <dgm:pt modelId="{FB2A7991-7D2B-4255-94CC-E70FC4059005}" type="sibTrans" cxnId="{BBACCC38-202A-4B7B-A340-06C2F34D970E}">
      <dgm:prSet/>
      <dgm:spPr/>
      <dgm:t>
        <a:bodyPr/>
        <a:lstStyle/>
        <a:p>
          <a:endParaRPr lang="en-US"/>
        </a:p>
      </dgm:t>
    </dgm:pt>
    <dgm:pt modelId="{2BBD8C39-8081-4926-B2D1-C36EE6D4EF55}">
      <dgm:prSet/>
      <dgm:spPr/>
      <dgm:t>
        <a:bodyPr/>
        <a:lstStyle/>
        <a:p>
          <a:r>
            <a:rPr lang="en-US"/>
            <a:t>• Covers employees in the formal private sector</a:t>
          </a:r>
        </a:p>
      </dgm:t>
    </dgm:pt>
    <dgm:pt modelId="{89378957-2FA8-4C7D-A3F6-4AC9B2F8D0FF}" type="parTrans" cxnId="{56256B5C-12DA-4E36-9F7E-D3D15A3970FD}">
      <dgm:prSet/>
      <dgm:spPr/>
      <dgm:t>
        <a:bodyPr/>
        <a:lstStyle/>
        <a:p>
          <a:endParaRPr lang="en-US"/>
        </a:p>
      </dgm:t>
    </dgm:pt>
    <dgm:pt modelId="{3846EA10-2B39-4581-96F7-C8133B6B5AFF}" type="sibTrans" cxnId="{56256B5C-12DA-4E36-9F7E-D3D15A3970FD}">
      <dgm:prSet/>
      <dgm:spPr/>
      <dgm:t>
        <a:bodyPr/>
        <a:lstStyle/>
        <a:p>
          <a:endParaRPr lang="en-US"/>
        </a:p>
      </dgm:t>
    </dgm:pt>
    <dgm:pt modelId="{E0028BC5-5198-423A-909D-C6A030B20951}">
      <dgm:prSet/>
      <dgm:spPr/>
      <dgm:t>
        <a:bodyPr/>
        <a:lstStyle/>
        <a:p>
          <a:r>
            <a:rPr lang="en-US"/>
            <a:t>• Funded through employer and employee contributions</a:t>
          </a:r>
        </a:p>
      </dgm:t>
    </dgm:pt>
    <dgm:pt modelId="{1055DDC2-00EE-4C60-8679-1C27E86E328B}" type="parTrans" cxnId="{1F88DCDF-23D9-490A-9F07-A55B85EA2BB9}">
      <dgm:prSet/>
      <dgm:spPr/>
      <dgm:t>
        <a:bodyPr/>
        <a:lstStyle/>
        <a:p>
          <a:endParaRPr lang="en-US"/>
        </a:p>
      </dgm:t>
    </dgm:pt>
    <dgm:pt modelId="{E09DB5DF-ECCC-48E3-AE11-0E21C2E7F01E}" type="sibTrans" cxnId="{1F88DCDF-23D9-490A-9F07-A55B85EA2BB9}">
      <dgm:prSet/>
      <dgm:spPr/>
      <dgm:t>
        <a:bodyPr/>
        <a:lstStyle/>
        <a:p>
          <a:endParaRPr lang="en-US"/>
        </a:p>
      </dgm:t>
    </dgm:pt>
    <dgm:pt modelId="{DB6F6A7C-85DB-4580-BF6A-1CB6169458A3}">
      <dgm:prSet/>
      <dgm:spPr/>
      <dgm:t>
        <a:bodyPr/>
        <a:lstStyle/>
        <a:p>
          <a:r>
            <a:rPr lang="en-US"/>
            <a:t>• Provides primary care, hospital care, maternity care, and pensions</a:t>
          </a:r>
        </a:p>
      </dgm:t>
    </dgm:pt>
    <dgm:pt modelId="{5BCFEE3B-02FA-4EBA-A67B-431F10F20EAB}" type="parTrans" cxnId="{8F9F3F9B-91B1-410B-9965-553F240C5384}">
      <dgm:prSet/>
      <dgm:spPr/>
      <dgm:t>
        <a:bodyPr/>
        <a:lstStyle/>
        <a:p>
          <a:endParaRPr lang="en-US"/>
        </a:p>
      </dgm:t>
    </dgm:pt>
    <dgm:pt modelId="{0FF82389-5EDB-4A08-BDA7-1C49A5C6F608}" type="sibTrans" cxnId="{8F9F3F9B-91B1-410B-9965-553F240C5384}">
      <dgm:prSet/>
      <dgm:spPr/>
      <dgm:t>
        <a:bodyPr/>
        <a:lstStyle/>
        <a:p>
          <a:endParaRPr lang="en-US"/>
        </a:p>
      </dgm:t>
    </dgm:pt>
    <dgm:pt modelId="{9C55719D-CB35-459F-BDE4-F705E0A2F21B}">
      <dgm:prSet custT="1"/>
      <dgm:spPr/>
      <dgm:t>
        <a:bodyPr/>
        <a:lstStyle/>
        <a:p>
          <a:r>
            <a:rPr lang="en-US" sz="1200" b="1">
              <a:solidFill>
                <a:srgbClr val="002060"/>
              </a:solidFill>
            </a:rPr>
            <a:t>ISSSTE – Instituto</a:t>
          </a:r>
          <a:r>
            <a:rPr lang="en-US" sz="1200"/>
            <a:t> de Seguridad y Servicios Sociales de los Trabajadores del Estado</a:t>
          </a:r>
          <a:endParaRPr lang="en-US" sz="1200" dirty="0"/>
        </a:p>
      </dgm:t>
    </dgm:pt>
    <dgm:pt modelId="{462A58E2-D56F-4940-B251-9A3F54EEF6B2}" type="parTrans" cxnId="{59835BA6-DC8F-4C1F-81FA-5E6097E800DD}">
      <dgm:prSet/>
      <dgm:spPr/>
      <dgm:t>
        <a:bodyPr/>
        <a:lstStyle/>
        <a:p>
          <a:endParaRPr lang="en-US"/>
        </a:p>
      </dgm:t>
    </dgm:pt>
    <dgm:pt modelId="{5EB2BBD8-DE4A-41F6-BB76-02B6BD2690C5}" type="sibTrans" cxnId="{59835BA6-DC8F-4C1F-81FA-5E6097E800DD}">
      <dgm:prSet/>
      <dgm:spPr/>
      <dgm:t>
        <a:bodyPr/>
        <a:lstStyle/>
        <a:p>
          <a:endParaRPr lang="en-US"/>
        </a:p>
      </dgm:t>
    </dgm:pt>
    <dgm:pt modelId="{E028EC61-050E-4A9A-A0A6-3E9850DFE6C0}">
      <dgm:prSet/>
      <dgm:spPr/>
      <dgm:t>
        <a:bodyPr/>
        <a:lstStyle/>
        <a:p>
          <a:r>
            <a:rPr lang="en-US"/>
            <a:t>• Covers government employees (federal and public sector workers)</a:t>
          </a:r>
        </a:p>
      </dgm:t>
    </dgm:pt>
    <dgm:pt modelId="{20C7D504-23C9-4C93-80EF-D5284356A587}" type="parTrans" cxnId="{43B7637B-73A5-415C-B489-7559FB80C1A8}">
      <dgm:prSet/>
      <dgm:spPr/>
      <dgm:t>
        <a:bodyPr/>
        <a:lstStyle/>
        <a:p>
          <a:endParaRPr lang="en-US"/>
        </a:p>
      </dgm:t>
    </dgm:pt>
    <dgm:pt modelId="{F09FF3A8-E90E-4612-991E-DA364BA64FAE}" type="sibTrans" cxnId="{43B7637B-73A5-415C-B489-7559FB80C1A8}">
      <dgm:prSet/>
      <dgm:spPr/>
      <dgm:t>
        <a:bodyPr/>
        <a:lstStyle/>
        <a:p>
          <a:endParaRPr lang="en-US"/>
        </a:p>
      </dgm:t>
    </dgm:pt>
    <dgm:pt modelId="{8E174A4A-A994-4186-B017-12DE4E62C718}">
      <dgm:prSet/>
      <dgm:spPr/>
      <dgm:t>
        <a:bodyPr/>
        <a:lstStyle/>
        <a:p>
          <a:r>
            <a:rPr lang="en-US"/>
            <a:t>• Similar benefits to IMSS but within a separate system</a:t>
          </a:r>
        </a:p>
      </dgm:t>
    </dgm:pt>
    <dgm:pt modelId="{9764EFAE-AF6C-400A-858C-AF90A55A4D79}" type="parTrans" cxnId="{95F30095-F3B5-4F9C-9F92-5EBEBF91A2F9}">
      <dgm:prSet/>
      <dgm:spPr/>
      <dgm:t>
        <a:bodyPr/>
        <a:lstStyle/>
        <a:p>
          <a:endParaRPr lang="en-US"/>
        </a:p>
      </dgm:t>
    </dgm:pt>
    <dgm:pt modelId="{447BFD38-4E83-46A8-95FD-9987126B8AEE}" type="sibTrans" cxnId="{95F30095-F3B5-4F9C-9F92-5EBEBF91A2F9}">
      <dgm:prSet/>
      <dgm:spPr/>
      <dgm:t>
        <a:bodyPr/>
        <a:lstStyle/>
        <a:p>
          <a:endParaRPr lang="en-US"/>
        </a:p>
      </dgm:t>
    </dgm:pt>
    <dgm:pt modelId="{817FF52D-E77D-49C5-AD65-9E48BF1377F7}">
      <dgm:prSet/>
      <dgm:spPr/>
      <dgm:t>
        <a:bodyPr/>
        <a:lstStyle/>
        <a:p>
          <a:r>
            <a:rPr lang="en-US"/>
            <a:t>• Includes healthcare, pensions, and social benefits</a:t>
          </a:r>
        </a:p>
      </dgm:t>
    </dgm:pt>
    <dgm:pt modelId="{B0F3F4B1-01BD-4C19-A1F0-FCF5CF3EC146}" type="parTrans" cxnId="{6ACE8904-DFB6-40AD-A69B-49F496312EA7}">
      <dgm:prSet/>
      <dgm:spPr/>
      <dgm:t>
        <a:bodyPr/>
        <a:lstStyle/>
        <a:p>
          <a:endParaRPr lang="en-US"/>
        </a:p>
      </dgm:t>
    </dgm:pt>
    <dgm:pt modelId="{919CDB9A-38E2-4814-AD42-8214743A2A2E}" type="sibTrans" cxnId="{6ACE8904-DFB6-40AD-A69B-49F496312EA7}">
      <dgm:prSet/>
      <dgm:spPr/>
      <dgm:t>
        <a:bodyPr/>
        <a:lstStyle/>
        <a:p>
          <a:endParaRPr lang="en-US"/>
        </a:p>
      </dgm:t>
    </dgm:pt>
    <dgm:pt modelId="{52F0535F-D4EA-4955-A8AD-D11EAA05DF30}">
      <dgm:prSet custT="1"/>
      <dgm:spPr/>
      <dgm:t>
        <a:bodyPr/>
        <a:lstStyle/>
        <a:p>
          <a:r>
            <a:rPr lang="en-US" sz="1400" b="1">
              <a:solidFill>
                <a:srgbClr val="002060"/>
              </a:solidFill>
            </a:rPr>
            <a:t>IMSS-Bienestar</a:t>
          </a:r>
          <a:endParaRPr lang="en-US" sz="1400" b="1" dirty="0">
            <a:solidFill>
              <a:srgbClr val="002060"/>
            </a:solidFill>
          </a:endParaRPr>
        </a:p>
      </dgm:t>
    </dgm:pt>
    <dgm:pt modelId="{85EC9F24-5283-4527-A4C5-4EA6462BEFFE}" type="parTrans" cxnId="{C4538540-0AE4-4184-982A-2D44BC7C6DA1}">
      <dgm:prSet/>
      <dgm:spPr/>
      <dgm:t>
        <a:bodyPr/>
        <a:lstStyle/>
        <a:p>
          <a:endParaRPr lang="en-US"/>
        </a:p>
      </dgm:t>
    </dgm:pt>
    <dgm:pt modelId="{F9AEA735-9F41-452B-9987-0816717731F9}" type="sibTrans" cxnId="{C4538540-0AE4-4184-982A-2D44BC7C6DA1}">
      <dgm:prSet/>
      <dgm:spPr/>
      <dgm:t>
        <a:bodyPr/>
        <a:lstStyle/>
        <a:p>
          <a:endParaRPr lang="en-US"/>
        </a:p>
      </dgm:t>
    </dgm:pt>
    <dgm:pt modelId="{9716EFBA-9256-4A19-96A2-1D32586B130B}">
      <dgm:prSet/>
      <dgm:spPr/>
      <dgm:t>
        <a:bodyPr/>
        <a:lstStyle/>
        <a:p>
          <a:r>
            <a:rPr lang="en-US"/>
            <a:t>• Public system intended for people without formal employment or insurance</a:t>
          </a:r>
        </a:p>
      </dgm:t>
    </dgm:pt>
    <dgm:pt modelId="{E49CAD25-1C32-49C5-8866-7327CDC19A30}" type="parTrans" cxnId="{3B0BBE53-E7B0-4D78-803D-CB9E589AF6C4}">
      <dgm:prSet/>
      <dgm:spPr/>
      <dgm:t>
        <a:bodyPr/>
        <a:lstStyle/>
        <a:p>
          <a:endParaRPr lang="en-US"/>
        </a:p>
      </dgm:t>
    </dgm:pt>
    <dgm:pt modelId="{2BA8FF1B-F7D3-4683-84A6-D3136FA341D0}" type="sibTrans" cxnId="{3B0BBE53-E7B0-4D78-803D-CB9E589AF6C4}">
      <dgm:prSet/>
      <dgm:spPr/>
      <dgm:t>
        <a:bodyPr/>
        <a:lstStyle/>
        <a:p>
          <a:endParaRPr lang="en-US"/>
        </a:p>
      </dgm:t>
    </dgm:pt>
    <dgm:pt modelId="{8106F79F-EDDD-4A6C-99C8-320A5BD4FB63}">
      <dgm:prSet/>
      <dgm:spPr/>
      <dgm:t>
        <a:bodyPr/>
        <a:lstStyle/>
        <a:p>
          <a:r>
            <a:rPr lang="en-US"/>
            <a:t>• Provides free primary and hospital care in public facilities</a:t>
          </a:r>
        </a:p>
      </dgm:t>
    </dgm:pt>
    <dgm:pt modelId="{AA5D373E-6FFE-493D-B6AC-5782C43515FD}" type="parTrans" cxnId="{0B92196B-CF3F-417D-9C62-FD57AA7AA0AA}">
      <dgm:prSet/>
      <dgm:spPr/>
      <dgm:t>
        <a:bodyPr/>
        <a:lstStyle/>
        <a:p>
          <a:endParaRPr lang="en-US"/>
        </a:p>
      </dgm:t>
    </dgm:pt>
    <dgm:pt modelId="{664C80A9-F966-472B-8D8B-2E277D46DD7D}" type="sibTrans" cxnId="{0B92196B-CF3F-417D-9C62-FD57AA7AA0AA}">
      <dgm:prSet/>
      <dgm:spPr/>
      <dgm:t>
        <a:bodyPr/>
        <a:lstStyle/>
        <a:p>
          <a:endParaRPr lang="en-US"/>
        </a:p>
      </dgm:t>
    </dgm:pt>
    <dgm:pt modelId="{FCFB32E4-5F51-41D7-BF2E-043F032A7148}">
      <dgm:prSet/>
      <dgm:spPr/>
      <dgm:t>
        <a:bodyPr/>
        <a:lstStyle/>
        <a:p>
          <a:r>
            <a:rPr lang="en-US"/>
            <a:t>• Focuses on low‑income populations and rural areas</a:t>
          </a:r>
        </a:p>
      </dgm:t>
    </dgm:pt>
    <dgm:pt modelId="{C7F2AE48-0996-420A-AE69-9E6814B85DED}" type="parTrans" cxnId="{B1E4253A-E6F9-4B5C-9F8D-E489310EAB49}">
      <dgm:prSet/>
      <dgm:spPr/>
      <dgm:t>
        <a:bodyPr/>
        <a:lstStyle/>
        <a:p>
          <a:endParaRPr lang="en-US"/>
        </a:p>
      </dgm:t>
    </dgm:pt>
    <dgm:pt modelId="{964E7278-A3D7-4093-ADDE-C13AD11C981E}" type="sibTrans" cxnId="{B1E4253A-E6F9-4B5C-9F8D-E489310EAB49}">
      <dgm:prSet/>
      <dgm:spPr/>
      <dgm:t>
        <a:bodyPr/>
        <a:lstStyle/>
        <a:p>
          <a:endParaRPr lang="en-US"/>
        </a:p>
      </dgm:t>
    </dgm:pt>
    <dgm:pt modelId="{2C94FCAF-7D2E-41CA-AEAC-D59B8AD358F2}" type="pres">
      <dgm:prSet presAssocID="{E7C071A8-83ED-4F33-9F44-CE395C6BAB56}" presName="diagram" presStyleCnt="0">
        <dgm:presLayoutVars>
          <dgm:dir/>
          <dgm:resizeHandles val="exact"/>
        </dgm:presLayoutVars>
      </dgm:prSet>
      <dgm:spPr/>
    </dgm:pt>
    <dgm:pt modelId="{48A67FD8-4F47-44B8-A349-2991D08BCC6C}" type="pres">
      <dgm:prSet presAssocID="{C337B36E-8737-486B-B457-30BD946054F8}" presName="node" presStyleLbl="node1" presStyleIdx="0" presStyleCnt="12">
        <dgm:presLayoutVars>
          <dgm:bulletEnabled val="1"/>
        </dgm:presLayoutVars>
      </dgm:prSet>
      <dgm:spPr/>
    </dgm:pt>
    <dgm:pt modelId="{E29FA914-3016-458A-B4B6-F7470AEBBC08}" type="pres">
      <dgm:prSet presAssocID="{FB2A7991-7D2B-4255-94CC-E70FC4059005}" presName="sibTrans" presStyleCnt="0"/>
      <dgm:spPr/>
    </dgm:pt>
    <dgm:pt modelId="{3675A3CF-B666-45DA-8AA5-A2EECC9F1EED}" type="pres">
      <dgm:prSet presAssocID="{2BBD8C39-8081-4926-B2D1-C36EE6D4EF55}" presName="node" presStyleLbl="node1" presStyleIdx="1" presStyleCnt="12">
        <dgm:presLayoutVars>
          <dgm:bulletEnabled val="1"/>
        </dgm:presLayoutVars>
      </dgm:prSet>
      <dgm:spPr/>
    </dgm:pt>
    <dgm:pt modelId="{D7433613-0AFF-420C-B00A-66BBC1690A34}" type="pres">
      <dgm:prSet presAssocID="{3846EA10-2B39-4581-96F7-C8133B6B5AFF}" presName="sibTrans" presStyleCnt="0"/>
      <dgm:spPr/>
    </dgm:pt>
    <dgm:pt modelId="{9942019E-9136-4597-9A15-B99F73ECE648}" type="pres">
      <dgm:prSet presAssocID="{E0028BC5-5198-423A-909D-C6A030B20951}" presName="node" presStyleLbl="node1" presStyleIdx="2" presStyleCnt="12">
        <dgm:presLayoutVars>
          <dgm:bulletEnabled val="1"/>
        </dgm:presLayoutVars>
      </dgm:prSet>
      <dgm:spPr/>
    </dgm:pt>
    <dgm:pt modelId="{206E1998-2212-4144-BFF9-16982B553F75}" type="pres">
      <dgm:prSet presAssocID="{E09DB5DF-ECCC-48E3-AE11-0E21C2E7F01E}" presName="sibTrans" presStyleCnt="0"/>
      <dgm:spPr/>
    </dgm:pt>
    <dgm:pt modelId="{CC63D919-D924-4751-BE8B-CCCCF9124C65}" type="pres">
      <dgm:prSet presAssocID="{DB6F6A7C-85DB-4580-BF6A-1CB6169458A3}" presName="node" presStyleLbl="node1" presStyleIdx="3" presStyleCnt="12">
        <dgm:presLayoutVars>
          <dgm:bulletEnabled val="1"/>
        </dgm:presLayoutVars>
      </dgm:prSet>
      <dgm:spPr/>
    </dgm:pt>
    <dgm:pt modelId="{91EF5B3B-96BE-4089-88B0-7414012FB64C}" type="pres">
      <dgm:prSet presAssocID="{0FF82389-5EDB-4A08-BDA7-1C49A5C6F608}" presName="sibTrans" presStyleCnt="0"/>
      <dgm:spPr/>
    </dgm:pt>
    <dgm:pt modelId="{55CA464C-93A0-44F9-BD58-F2D3507003F3}" type="pres">
      <dgm:prSet presAssocID="{9C55719D-CB35-459F-BDE4-F705E0A2F21B}" presName="node" presStyleLbl="node1" presStyleIdx="4" presStyleCnt="12">
        <dgm:presLayoutVars>
          <dgm:bulletEnabled val="1"/>
        </dgm:presLayoutVars>
      </dgm:prSet>
      <dgm:spPr/>
    </dgm:pt>
    <dgm:pt modelId="{B8EB3671-D184-4674-8389-3FD46BB12708}" type="pres">
      <dgm:prSet presAssocID="{5EB2BBD8-DE4A-41F6-BB76-02B6BD2690C5}" presName="sibTrans" presStyleCnt="0"/>
      <dgm:spPr/>
    </dgm:pt>
    <dgm:pt modelId="{9E7F7658-CDC8-4296-99F0-9AF9F59E0A3D}" type="pres">
      <dgm:prSet presAssocID="{E028EC61-050E-4A9A-A0A6-3E9850DFE6C0}" presName="node" presStyleLbl="node1" presStyleIdx="5" presStyleCnt="12">
        <dgm:presLayoutVars>
          <dgm:bulletEnabled val="1"/>
        </dgm:presLayoutVars>
      </dgm:prSet>
      <dgm:spPr/>
    </dgm:pt>
    <dgm:pt modelId="{1A601F14-3D40-4400-BDF3-D2D101C1A377}" type="pres">
      <dgm:prSet presAssocID="{F09FF3A8-E90E-4612-991E-DA364BA64FAE}" presName="sibTrans" presStyleCnt="0"/>
      <dgm:spPr/>
    </dgm:pt>
    <dgm:pt modelId="{5BEA47CA-34B0-446E-B02C-1CA8602FC789}" type="pres">
      <dgm:prSet presAssocID="{8E174A4A-A994-4186-B017-12DE4E62C718}" presName="node" presStyleLbl="node1" presStyleIdx="6" presStyleCnt="12">
        <dgm:presLayoutVars>
          <dgm:bulletEnabled val="1"/>
        </dgm:presLayoutVars>
      </dgm:prSet>
      <dgm:spPr/>
    </dgm:pt>
    <dgm:pt modelId="{0C8C1CFB-CC36-49EB-831D-DAB72ACE57CC}" type="pres">
      <dgm:prSet presAssocID="{447BFD38-4E83-46A8-95FD-9987126B8AEE}" presName="sibTrans" presStyleCnt="0"/>
      <dgm:spPr/>
    </dgm:pt>
    <dgm:pt modelId="{0DFFE6D6-6913-44BB-89FB-D15371369996}" type="pres">
      <dgm:prSet presAssocID="{817FF52D-E77D-49C5-AD65-9E48BF1377F7}" presName="node" presStyleLbl="node1" presStyleIdx="7" presStyleCnt="12">
        <dgm:presLayoutVars>
          <dgm:bulletEnabled val="1"/>
        </dgm:presLayoutVars>
      </dgm:prSet>
      <dgm:spPr/>
    </dgm:pt>
    <dgm:pt modelId="{D4FF8CB4-9E9D-4E82-80AB-A9A558D40F6F}" type="pres">
      <dgm:prSet presAssocID="{919CDB9A-38E2-4814-AD42-8214743A2A2E}" presName="sibTrans" presStyleCnt="0"/>
      <dgm:spPr/>
    </dgm:pt>
    <dgm:pt modelId="{E7981031-ADFE-4A65-9B06-52739C9F54E3}" type="pres">
      <dgm:prSet presAssocID="{52F0535F-D4EA-4955-A8AD-D11EAA05DF30}" presName="node" presStyleLbl="node1" presStyleIdx="8" presStyleCnt="12">
        <dgm:presLayoutVars>
          <dgm:bulletEnabled val="1"/>
        </dgm:presLayoutVars>
      </dgm:prSet>
      <dgm:spPr/>
    </dgm:pt>
    <dgm:pt modelId="{7EC5538F-C959-430B-A16E-5C76955A059F}" type="pres">
      <dgm:prSet presAssocID="{F9AEA735-9F41-452B-9987-0816717731F9}" presName="sibTrans" presStyleCnt="0"/>
      <dgm:spPr/>
    </dgm:pt>
    <dgm:pt modelId="{D502819C-8454-419A-99A9-F3181A553DCC}" type="pres">
      <dgm:prSet presAssocID="{9716EFBA-9256-4A19-96A2-1D32586B130B}" presName="node" presStyleLbl="node1" presStyleIdx="9" presStyleCnt="12">
        <dgm:presLayoutVars>
          <dgm:bulletEnabled val="1"/>
        </dgm:presLayoutVars>
      </dgm:prSet>
      <dgm:spPr/>
    </dgm:pt>
    <dgm:pt modelId="{5944ABD5-0C35-4582-9AB1-695CE96AB44D}" type="pres">
      <dgm:prSet presAssocID="{2BA8FF1B-F7D3-4683-84A6-D3136FA341D0}" presName="sibTrans" presStyleCnt="0"/>
      <dgm:spPr/>
    </dgm:pt>
    <dgm:pt modelId="{C2B64237-0E62-448A-B55E-FFBABD666181}" type="pres">
      <dgm:prSet presAssocID="{8106F79F-EDDD-4A6C-99C8-320A5BD4FB63}" presName="node" presStyleLbl="node1" presStyleIdx="10" presStyleCnt="12">
        <dgm:presLayoutVars>
          <dgm:bulletEnabled val="1"/>
        </dgm:presLayoutVars>
      </dgm:prSet>
      <dgm:spPr/>
    </dgm:pt>
    <dgm:pt modelId="{B263AF2E-C851-428C-9839-5CAEE01598F0}" type="pres">
      <dgm:prSet presAssocID="{664C80A9-F966-472B-8D8B-2E277D46DD7D}" presName="sibTrans" presStyleCnt="0"/>
      <dgm:spPr/>
    </dgm:pt>
    <dgm:pt modelId="{1C937E3C-4951-4D7F-8B2F-E4109443397E}" type="pres">
      <dgm:prSet presAssocID="{FCFB32E4-5F51-41D7-BF2E-043F032A7148}" presName="node" presStyleLbl="node1" presStyleIdx="11" presStyleCnt="12">
        <dgm:presLayoutVars>
          <dgm:bulletEnabled val="1"/>
        </dgm:presLayoutVars>
      </dgm:prSet>
      <dgm:spPr/>
    </dgm:pt>
  </dgm:ptLst>
  <dgm:cxnLst>
    <dgm:cxn modelId="{6ACE8904-DFB6-40AD-A69B-49F496312EA7}" srcId="{E7C071A8-83ED-4F33-9F44-CE395C6BAB56}" destId="{817FF52D-E77D-49C5-AD65-9E48BF1377F7}" srcOrd="7" destOrd="0" parTransId="{B0F3F4B1-01BD-4C19-A1F0-FCF5CF3EC146}" sibTransId="{919CDB9A-38E2-4814-AD42-8214743A2A2E}"/>
    <dgm:cxn modelId="{42FB9A0F-69C6-4BBB-8C79-A96DA37C07FA}" type="presOf" srcId="{2BBD8C39-8081-4926-B2D1-C36EE6D4EF55}" destId="{3675A3CF-B666-45DA-8AA5-A2EECC9F1EED}" srcOrd="0" destOrd="0" presId="urn:microsoft.com/office/officeart/2005/8/layout/default"/>
    <dgm:cxn modelId="{4FFAB61B-C763-47EF-9678-C7FDC28FF658}" type="presOf" srcId="{E7C071A8-83ED-4F33-9F44-CE395C6BAB56}" destId="{2C94FCAF-7D2E-41CA-AEAC-D59B8AD358F2}" srcOrd="0" destOrd="0" presId="urn:microsoft.com/office/officeart/2005/8/layout/default"/>
    <dgm:cxn modelId="{C1F55C30-F190-476B-820C-A08099B73310}" type="presOf" srcId="{FCFB32E4-5F51-41D7-BF2E-043F032A7148}" destId="{1C937E3C-4951-4D7F-8B2F-E4109443397E}" srcOrd="0" destOrd="0" presId="urn:microsoft.com/office/officeart/2005/8/layout/default"/>
    <dgm:cxn modelId="{FF858537-F78E-4369-AB8F-C8F8935C7CF3}" type="presOf" srcId="{E028EC61-050E-4A9A-A0A6-3E9850DFE6C0}" destId="{9E7F7658-CDC8-4296-99F0-9AF9F59E0A3D}" srcOrd="0" destOrd="0" presId="urn:microsoft.com/office/officeart/2005/8/layout/default"/>
    <dgm:cxn modelId="{BBACCC38-202A-4B7B-A340-06C2F34D970E}" srcId="{E7C071A8-83ED-4F33-9F44-CE395C6BAB56}" destId="{C337B36E-8737-486B-B457-30BD946054F8}" srcOrd="0" destOrd="0" parTransId="{6F6410EE-AF30-4442-822C-769949555CB6}" sibTransId="{FB2A7991-7D2B-4255-94CC-E70FC4059005}"/>
    <dgm:cxn modelId="{B1E4253A-E6F9-4B5C-9F8D-E489310EAB49}" srcId="{E7C071A8-83ED-4F33-9F44-CE395C6BAB56}" destId="{FCFB32E4-5F51-41D7-BF2E-043F032A7148}" srcOrd="11" destOrd="0" parTransId="{C7F2AE48-0996-420A-AE69-9E6814B85DED}" sibTransId="{964E7278-A3D7-4093-ADDE-C13AD11C981E}"/>
    <dgm:cxn modelId="{C4538540-0AE4-4184-982A-2D44BC7C6DA1}" srcId="{E7C071A8-83ED-4F33-9F44-CE395C6BAB56}" destId="{52F0535F-D4EA-4955-A8AD-D11EAA05DF30}" srcOrd="8" destOrd="0" parTransId="{85EC9F24-5283-4527-A4C5-4EA6462BEFFE}" sibTransId="{F9AEA735-9F41-452B-9987-0816717731F9}"/>
    <dgm:cxn modelId="{56256B5C-12DA-4E36-9F7E-D3D15A3970FD}" srcId="{E7C071A8-83ED-4F33-9F44-CE395C6BAB56}" destId="{2BBD8C39-8081-4926-B2D1-C36EE6D4EF55}" srcOrd="1" destOrd="0" parTransId="{89378957-2FA8-4C7D-A3F6-4AC9B2F8D0FF}" sibTransId="{3846EA10-2B39-4581-96F7-C8133B6B5AFF}"/>
    <dgm:cxn modelId="{0B92196B-CF3F-417D-9C62-FD57AA7AA0AA}" srcId="{E7C071A8-83ED-4F33-9F44-CE395C6BAB56}" destId="{8106F79F-EDDD-4A6C-99C8-320A5BD4FB63}" srcOrd="10" destOrd="0" parTransId="{AA5D373E-6FFE-493D-B6AC-5782C43515FD}" sibTransId="{664C80A9-F966-472B-8D8B-2E277D46DD7D}"/>
    <dgm:cxn modelId="{3B0BBE53-E7B0-4D78-803D-CB9E589AF6C4}" srcId="{E7C071A8-83ED-4F33-9F44-CE395C6BAB56}" destId="{9716EFBA-9256-4A19-96A2-1D32586B130B}" srcOrd="9" destOrd="0" parTransId="{E49CAD25-1C32-49C5-8866-7327CDC19A30}" sibTransId="{2BA8FF1B-F7D3-4683-84A6-D3136FA341D0}"/>
    <dgm:cxn modelId="{C73CB078-12F2-46CD-8B71-2C5F16C92573}" type="presOf" srcId="{817FF52D-E77D-49C5-AD65-9E48BF1377F7}" destId="{0DFFE6D6-6913-44BB-89FB-D15371369996}" srcOrd="0" destOrd="0" presId="urn:microsoft.com/office/officeart/2005/8/layout/default"/>
    <dgm:cxn modelId="{43B7637B-73A5-415C-B489-7559FB80C1A8}" srcId="{E7C071A8-83ED-4F33-9F44-CE395C6BAB56}" destId="{E028EC61-050E-4A9A-A0A6-3E9850DFE6C0}" srcOrd="5" destOrd="0" parTransId="{20C7D504-23C9-4C93-80EF-D5284356A587}" sibTransId="{F09FF3A8-E90E-4612-991E-DA364BA64FAE}"/>
    <dgm:cxn modelId="{611C4D81-7E67-49F3-BA27-631BA7180C46}" type="presOf" srcId="{8E174A4A-A994-4186-B017-12DE4E62C718}" destId="{5BEA47CA-34B0-446E-B02C-1CA8602FC789}" srcOrd="0" destOrd="0" presId="urn:microsoft.com/office/officeart/2005/8/layout/default"/>
    <dgm:cxn modelId="{239DF083-1795-4099-AA1E-9520C0262607}" type="presOf" srcId="{C337B36E-8737-486B-B457-30BD946054F8}" destId="{48A67FD8-4F47-44B8-A349-2991D08BCC6C}" srcOrd="0" destOrd="0" presId="urn:microsoft.com/office/officeart/2005/8/layout/default"/>
    <dgm:cxn modelId="{95F30095-F3B5-4F9C-9F92-5EBEBF91A2F9}" srcId="{E7C071A8-83ED-4F33-9F44-CE395C6BAB56}" destId="{8E174A4A-A994-4186-B017-12DE4E62C718}" srcOrd="6" destOrd="0" parTransId="{9764EFAE-AF6C-400A-858C-AF90A55A4D79}" sibTransId="{447BFD38-4E83-46A8-95FD-9987126B8AEE}"/>
    <dgm:cxn modelId="{8F9F3F9B-91B1-410B-9965-553F240C5384}" srcId="{E7C071A8-83ED-4F33-9F44-CE395C6BAB56}" destId="{DB6F6A7C-85DB-4580-BF6A-1CB6169458A3}" srcOrd="3" destOrd="0" parTransId="{5BCFEE3B-02FA-4EBA-A67B-431F10F20EAB}" sibTransId="{0FF82389-5EDB-4A08-BDA7-1C49A5C6F608}"/>
    <dgm:cxn modelId="{206BA8A3-AA15-4A03-B8FC-58466EC41273}" type="presOf" srcId="{E0028BC5-5198-423A-909D-C6A030B20951}" destId="{9942019E-9136-4597-9A15-B99F73ECE648}" srcOrd="0" destOrd="0" presId="urn:microsoft.com/office/officeart/2005/8/layout/default"/>
    <dgm:cxn modelId="{59835BA6-DC8F-4C1F-81FA-5E6097E800DD}" srcId="{E7C071A8-83ED-4F33-9F44-CE395C6BAB56}" destId="{9C55719D-CB35-459F-BDE4-F705E0A2F21B}" srcOrd="4" destOrd="0" parTransId="{462A58E2-D56F-4940-B251-9A3F54EEF6B2}" sibTransId="{5EB2BBD8-DE4A-41F6-BB76-02B6BD2690C5}"/>
    <dgm:cxn modelId="{137A19A9-031B-4D45-8D85-B7AB46816BC2}" type="presOf" srcId="{8106F79F-EDDD-4A6C-99C8-320A5BD4FB63}" destId="{C2B64237-0E62-448A-B55E-FFBABD666181}" srcOrd="0" destOrd="0" presId="urn:microsoft.com/office/officeart/2005/8/layout/default"/>
    <dgm:cxn modelId="{135B73AE-9A35-4F9D-837D-E13CE5C0849C}" type="presOf" srcId="{DB6F6A7C-85DB-4580-BF6A-1CB6169458A3}" destId="{CC63D919-D924-4751-BE8B-CCCCF9124C65}" srcOrd="0" destOrd="0" presId="urn:microsoft.com/office/officeart/2005/8/layout/default"/>
    <dgm:cxn modelId="{3CEB58C4-FF9A-4DF8-8D80-D2AF712AB1F3}" type="presOf" srcId="{9716EFBA-9256-4A19-96A2-1D32586B130B}" destId="{D502819C-8454-419A-99A9-F3181A553DCC}" srcOrd="0" destOrd="0" presId="urn:microsoft.com/office/officeart/2005/8/layout/default"/>
    <dgm:cxn modelId="{96B188D1-C1D9-4231-B333-6226357F72EB}" type="presOf" srcId="{52F0535F-D4EA-4955-A8AD-D11EAA05DF30}" destId="{E7981031-ADFE-4A65-9B06-52739C9F54E3}" srcOrd="0" destOrd="0" presId="urn:microsoft.com/office/officeart/2005/8/layout/default"/>
    <dgm:cxn modelId="{1F88DCDF-23D9-490A-9F07-A55B85EA2BB9}" srcId="{E7C071A8-83ED-4F33-9F44-CE395C6BAB56}" destId="{E0028BC5-5198-423A-909D-C6A030B20951}" srcOrd="2" destOrd="0" parTransId="{1055DDC2-00EE-4C60-8679-1C27E86E328B}" sibTransId="{E09DB5DF-ECCC-48E3-AE11-0E21C2E7F01E}"/>
    <dgm:cxn modelId="{E3FA19E8-F794-429C-A1F5-F360E884153D}" type="presOf" srcId="{9C55719D-CB35-459F-BDE4-F705E0A2F21B}" destId="{55CA464C-93A0-44F9-BD58-F2D3507003F3}" srcOrd="0" destOrd="0" presId="urn:microsoft.com/office/officeart/2005/8/layout/default"/>
    <dgm:cxn modelId="{B4AF7662-5D8D-4E2F-B7F2-F0B7B58D5AF2}" type="presParOf" srcId="{2C94FCAF-7D2E-41CA-AEAC-D59B8AD358F2}" destId="{48A67FD8-4F47-44B8-A349-2991D08BCC6C}" srcOrd="0" destOrd="0" presId="urn:microsoft.com/office/officeart/2005/8/layout/default"/>
    <dgm:cxn modelId="{9089182A-5E69-46CD-BCE4-992A91003E18}" type="presParOf" srcId="{2C94FCAF-7D2E-41CA-AEAC-D59B8AD358F2}" destId="{E29FA914-3016-458A-B4B6-F7470AEBBC08}" srcOrd="1" destOrd="0" presId="urn:microsoft.com/office/officeart/2005/8/layout/default"/>
    <dgm:cxn modelId="{ED90EBFF-83D6-46E6-8A1D-351FA45778DB}" type="presParOf" srcId="{2C94FCAF-7D2E-41CA-AEAC-D59B8AD358F2}" destId="{3675A3CF-B666-45DA-8AA5-A2EECC9F1EED}" srcOrd="2" destOrd="0" presId="urn:microsoft.com/office/officeart/2005/8/layout/default"/>
    <dgm:cxn modelId="{2016D90E-CB67-4EF6-9084-5ED2607D1E99}" type="presParOf" srcId="{2C94FCAF-7D2E-41CA-AEAC-D59B8AD358F2}" destId="{D7433613-0AFF-420C-B00A-66BBC1690A34}" srcOrd="3" destOrd="0" presId="urn:microsoft.com/office/officeart/2005/8/layout/default"/>
    <dgm:cxn modelId="{2D774A4D-259C-4C02-A71D-9B65BDD965DB}" type="presParOf" srcId="{2C94FCAF-7D2E-41CA-AEAC-D59B8AD358F2}" destId="{9942019E-9136-4597-9A15-B99F73ECE648}" srcOrd="4" destOrd="0" presId="urn:microsoft.com/office/officeart/2005/8/layout/default"/>
    <dgm:cxn modelId="{20DA767E-5558-4966-8A05-30CAD5FD29FB}" type="presParOf" srcId="{2C94FCAF-7D2E-41CA-AEAC-D59B8AD358F2}" destId="{206E1998-2212-4144-BFF9-16982B553F75}" srcOrd="5" destOrd="0" presId="urn:microsoft.com/office/officeart/2005/8/layout/default"/>
    <dgm:cxn modelId="{1E945ED9-CBEF-4139-B556-048AE8C3BFDC}" type="presParOf" srcId="{2C94FCAF-7D2E-41CA-AEAC-D59B8AD358F2}" destId="{CC63D919-D924-4751-BE8B-CCCCF9124C65}" srcOrd="6" destOrd="0" presId="urn:microsoft.com/office/officeart/2005/8/layout/default"/>
    <dgm:cxn modelId="{363160DA-C2E9-499B-9EB3-F37C25FB379C}" type="presParOf" srcId="{2C94FCAF-7D2E-41CA-AEAC-D59B8AD358F2}" destId="{91EF5B3B-96BE-4089-88B0-7414012FB64C}" srcOrd="7" destOrd="0" presId="urn:microsoft.com/office/officeart/2005/8/layout/default"/>
    <dgm:cxn modelId="{077C9D6B-0C21-4FE5-9B9C-5625B7390F52}" type="presParOf" srcId="{2C94FCAF-7D2E-41CA-AEAC-D59B8AD358F2}" destId="{55CA464C-93A0-44F9-BD58-F2D3507003F3}" srcOrd="8" destOrd="0" presId="urn:microsoft.com/office/officeart/2005/8/layout/default"/>
    <dgm:cxn modelId="{C148FF2B-65DA-4EB0-BDC2-7D6DB8A14EBC}" type="presParOf" srcId="{2C94FCAF-7D2E-41CA-AEAC-D59B8AD358F2}" destId="{B8EB3671-D184-4674-8389-3FD46BB12708}" srcOrd="9" destOrd="0" presId="urn:microsoft.com/office/officeart/2005/8/layout/default"/>
    <dgm:cxn modelId="{3D8B9D6C-58BA-419A-9AD5-01B7C68CC4B1}" type="presParOf" srcId="{2C94FCAF-7D2E-41CA-AEAC-D59B8AD358F2}" destId="{9E7F7658-CDC8-4296-99F0-9AF9F59E0A3D}" srcOrd="10" destOrd="0" presId="urn:microsoft.com/office/officeart/2005/8/layout/default"/>
    <dgm:cxn modelId="{879CEF17-71B0-49D8-88BD-076321CE81EC}" type="presParOf" srcId="{2C94FCAF-7D2E-41CA-AEAC-D59B8AD358F2}" destId="{1A601F14-3D40-4400-BDF3-D2D101C1A377}" srcOrd="11" destOrd="0" presId="urn:microsoft.com/office/officeart/2005/8/layout/default"/>
    <dgm:cxn modelId="{B7E8F4EC-2D38-46F5-81F4-9670C1DB9B91}" type="presParOf" srcId="{2C94FCAF-7D2E-41CA-AEAC-D59B8AD358F2}" destId="{5BEA47CA-34B0-446E-B02C-1CA8602FC789}" srcOrd="12" destOrd="0" presId="urn:microsoft.com/office/officeart/2005/8/layout/default"/>
    <dgm:cxn modelId="{B534E5F0-035F-4991-BB8F-E0549BDAD2B9}" type="presParOf" srcId="{2C94FCAF-7D2E-41CA-AEAC-D59B8AD358F2}" destId="{0C8C1CFB-CC36-49EB-831D-DAB72ACE57CC}" srcOrd="13" destOrd="0" presId="urn:microsoft.com/office/officeart/2005/8/layout/default"/>
    <dgm:cxn modelId="{AD1DE1CE-C3FF-41C9-938E-1E6A042AADF7}" type="presParOf" srcId="{2C94FCAF-7D2E-41CA-AEAC-D59B8AD358F2}" destId="{0DFFE6D6-6913-44BB-89FB-D15371369996}" srcOrd="14" destOrd="0" presId="urn:microsoft.com/office/officeart/2005/8/layout/default"/>
    <dgm:cxn modelId="{57343FE8-2F84-4DBE-A785-0ABF0D11D6C0}" type="presParOf" srcId="{2C94FCAF-7D2E-41CA-AEAC-D59B8AD358F2}" destId="{D4FF8CB4-9E9D-4E82-80AB-A9A558D40F6F}" srcOrd="15" destOrd="0" presId="urn:microsoft.com/office/officeart/2005/8/layout/default"/>
    <dgm:cxn modelId="{8124A66D-8D7D-405E-8DE8-F0B166B6326F}" type="presParOf" srcId="{2C94FCAF-7D2E-41CA-AEAC-D59B8AD358F2}" destId="{E7981031-ADFE-4A65-9B06-52739C9F54E3}" srcOrd="16" destOrd="0" presId="urn:microsoft.com/office/officeart/2005/8/layout/default"/>
    <dgm:cxn modelId="{C228C0F4-3F8C-474D-B766-2CFF7A341A7F}" type="presParOf" srcId="{2C94FCAF-7D2E-41CA-AEAC-D59B8AD358F2}" destId="{7EC5538F-C959-430B-A16E-5C76955A059F}" srcOrd="17" destOrd="0" presId="urn:microsoft.com/office/officeart/2005/8/layout/default"/>
    <dgm:cxn modelId="{1912AE53-A8DB-4949-8D1E-0E666355A7C9}" type="presParOf" srcId="{2C94FCAF-7D2E-41CA-AEAC-D59B8AD358F2}" destId="{D502819C-8454-419A-99A9-F3181A553DCC}" srcOrd="18" destOrd="0" presId="urn:microsoft.com/office/officeart/2005/8/layout/default"/>
    <dgm:cxn modelId="{4B4AFF30-0F2F-403D-A688-567BA43CA034}" type="presParOf" srcId="{2C94FCAF-7D2E-41CA-AEAC-D59B8AD358F2}" destId="{5944ABD5-0C35-4582-9AB1-695CE96AB44D}" srcOrd="19" destOrd="0" presId="urn:microsoft.com/office/officeart/2005/8/layout/default"/>
    <dgm:cxn modelId="{A473F4E3-A65F-4B9D-A544-4193E5351CF6}" type="presParOf" srcId="{2C94FCAF-7D2E-41CA-AEAC-D59B8AD358F2}" destId="{C2B64237-0E62-448A-B55E-FFBABD666181}" srcOrd="20" destOrd="0" presId="urn:microsoft.com/office/officeart/2005/8/layout/default"/>
    <dgm:cxn modelId="{786BE947-F18D-4C51-A5EF-A0A1149CEE71}" type="presParOf" srcId="{2C94FCAF-7D2E-41CA-AEAC-D59B8AD358F2}" destId="{B263AF2E-C851-428C-9839-5CAEE01598F0}" srcOrd="21" destOrd="0" presId="urn:microsoft.com/office/officeart/2005/8/layout/default"/>
    <dgm:cxn modelId="{5AD4D74B-FAFB-4CFC-BEF6-D8E87B8C86AB}" type="presParOf" srcId="{2C94FCAF-7D2E-41CA-AEAC-D59B8AD358F2}" destId="{1C937E3C-4951-4D7F-8B2F-E4109443397E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03B4436-B4C0-4AEA-B789-7004520E7A37}" type="doc">
      <dgm:prSet loTypeId="urn:microsoft.com/office/officeart/2005/8/layout/vList2" loCatId="list" qsTypeId="urn:microsoft.com/office/officeart/2005/8/quickstyle/simple1#5" qsCatId="simple" csTypeId="urn:microsoft.com/office/officeart/2005/8/colors/colorful1#5" csCatId="colorful"/>
      <dgm:spPr/>
      <dgm:t>
        <a:bodyPr/>
        <a:lstStyle/>
        <a:p>
          <a:endParaRPr lang="en-US"/>
        </a:p>
      </dgm:t>
    </dgm:pt>
    <dgm:pt modelId="{E52132A6-71A0-4F3B-B9C2-7513B7DC9AAB}">
      <dgm:prSet/>
      <dgm:spPr/>
      <dgm:t>
        <a:bodyPr/>
        <a:lstStyle/>
        <a:p>
          <a:r>
            <a:rPr lang="en-US"/>
            <a:t>Dental program</a:t>
          </a:r>
        </a:p>
      </dgm:t>
    </dgm:pt>
    <dgm:pt modelId="{75ABAC2C-8B1A-436C-81CB-DC343D734841}" type="parTrans" cxnId="{2E41FF5A-FA87-40BB-A0A8-0E529112D68F}">
      <dgm:prSet/>
      <dgm:spPr/>
      <dgm:t>
        <a:bodyPr/>
        <a:lstStyle/>
        <a:p>
          <a:endParaRPr lang="en-US"/>
        </a:p>
      </dgm:t>
    </dgm:pt>
    <dgm:pt modelId="{CF075EC2-A31D-4CFC-9BE5-577B93385781}" type="sibTrans" cxnId="{2E41FF5A-FA87-40BB-A0A8-0E529112D68F}">
      <dgm:prSet/>
      <dgm:spPr/>
      <dgm:t>
        <a:bodyPr/>
        <a:lstStyle/>
        <a:p>
          <a:endParaRPr lang="en-US"/>
        </a:p>
      </dgm:t>
    </dgm:pt>
    <dgm:pt modelId="{EDEC8F0A-4EF4-4978-B48C-B09095129505}">
      <dgm:prSet/>
      <dgm:spPr/>
      <dgm:t>
        <a:bodyPr/>
        <a:lstStyle/>
        <a:p>
          <a:r>
            <a:rPr lang="en-US"/>
            <a:t>Medical consultations</a:t>
          </a:r>
        </a:p>
      </dgm:t>
    </dgm:pt>
    <dgm:pt modelId="{2FDA381B-D100-49BD-A057-71306953B8FC}" type="parTrans" cxnId="{E8C8E559-5FF8-48B7-B055-238DB32ED6A9}">
      <dgm:prSet/>
      <dgm:spPr/>
      <dgm:t>
        <a:bodyPr/>
        <a:lstStyle/>
        <a:p>
          <a:endParaRPr lang="en-US"/>
        </a:p>
      </dgm:t>
    </dgm:pt>
    <dgm:pt modelId="{2F560827-70E2-410D-94B6-21631EFBAC7B}" type="sibTrans" cxnId="{E8C8E559-5FF8-48B7-B055-238DB32ED6A9}">
      <dgm:prSet/>
      <dgm:spPr/>
      <dgm:t>
        <a:bodyPr/>
        <a:lstStyle/>
        <a:p>
          <a:endParaRPr lang="en-US"/>
        </a:p>
      </dgm:t>
    </dgm:pt>
    <dgm:pt modelId="{4E983F17-4AFF-4AA0-836D-4A55ED0BD639}">
      <dgm:prSet/>
      <dgm:spPr/>
      <dgm:t>
        <a:bodyPr/>
        <a:lstStyle/>
        <a:p>
          <a:r>
            <a:rPr lang="en-US"/>
            <a:t>Psychological services</a:t>
          </a:r>
        </a:p>
      </dgm:t>
    </dgm:pt>
    <dgm:pt modelId="{3A2087D5-2A74-42AA-8D84-69950F66E380}" type="parTrans" cxnId="{24BF9F21-83BA-4314-9EB4-6094A48101C3}">
      <dgm:prSet/>
      <dgm:spPr/>
      <dgm:t>
        <a:bodyPr/>
        <a:lstStyle/>
        <a:p>
          <a:endParaRPr lang="en-US"/>
        </a:p>
      </dgm:t>
    </dgm:pt>
    <dgm:pt modelId="{827330B5-44FD-4895-B9B0-AB7E0A8476D6}" type="sibTrans" cxnId="{24BF9F21-83BA-4314-9EB4-6094A48101C3}">
      <dgm:prSet/>
      <dgm:spPr/>
      <dgm:t>
        <a:bodyPr/>
        <a:lstStyle/>
        <a:p>
          <a:endParaRPr lang="en-US"/>
        </a:p>
      </dgm:t>
    </dgm:pt>
    <dgm:pt modelId="{2AE115EB-0678-40B4-878E-EBD9BD2534EA}">
      <dgm:prSet/>
      <dgm:spPr/>
      <dgm:t>
        <a:bodyPr/>
        <a:lstStyle/>
        <a:p>
          <a:r>
            <a:rPr lang="en-US"/>
            <a:t>Social work</a:t>
          </a:r>
        </a:p>
      </dgm:t>
    </dgm:pt>
    <dgm:pt modelId="{65C1EF6B-B7D0-45F7-BFAF-8554E2131CEA}" type="parTrans" cxnId="{0A9B3AD2-B8C7-40EF-9FA3-45375A676331}">
      <dgm:prSet/>
      <dgm:spPr/>
      <dgm:t>
        <a:bodyPr/>
        <a:lstStyle/>
        <a:p>
          <a:endParaRPr lang="en-US"/>
        </a:p>
      </dgm:t>
    </dgm:pt>
    <dgm:pt modelId="{4B4CEEB9-0502-480F-83FE-E480C6DD7759}" type="sibTrans" cxnId="{0A9B3AD2-B8C7-40EF-9FA3-45375A676331}">
      <dgm:prSet/>
      <dgm:spPr/>
      <dgm:t>
        <a:bodyPr/>
        <a:lstStyle/>
        <a:p>
          <a:endParaRPr lang="en-US"/>
        </a:p>
      </dgm:t>
    </dgm:pt>
    <dgm:pt modelId="{21EB469F-A994-4E71-9213-D3FDF607ACE3}">
      <dgm:prSet/>
      <dgm:spPr/>
      <dgm:t>
        <a:bodyPr/>
        <a:lstStyle/>
        <a:p>
          <a:r>
            <a:rPr lang="en-US"/>
            <a:t>Preventive education</a:t>
          </a:r>
        </a:p>
      </dgm:t>
    </dgm:pt>
    <dgm:pt modelId="{2BA42CB9-4A71-4763-B97C-B16B75E2FCB2}" type="parTrans" cxnId="{886CA04B-FD26-4AD8-BC8B-73C3CB883BBB}">
      <dgm:prSet/>
      <dgm:spPr/>
      <dgm:t>
        <a:bodyPr/>
        <a:lstStyle/>
        <a:p>
          <a:endParaRPr lang="en-US"/>
        </a:p>
      </dgm:t>
    </dgm:pt>
    <dgm:pt modelId="{9849D104-9891-4703-AEB8-BEFFD6738BAD}" type="sibTrans" cxnId="{886CA04B-FD26-4AD8-BC8B-73C3CB883BBB}">
      <dgm:prSet/>
      <dgm:spPr/>
      <dgm:t>
        <a:bodyPr/>
        <a:lstStyle/>
        <a:p>
          <a:endParaRPr lang="en-US"/>
        </a:p>
      </dgm:t>
    </dgm:pt>
    <dgm:pt modelId="{CAE96DAE-A606-46CE-91AB-834B545E49BB}" type="pres">
      <dgm:prSet presAssocID="{E03B4436-B4C0-4AEA-B789-7004520E7A37}" presName="linear" presStyleCnt="0">
        <dgm:presLayoutVars>
          <dgm:animLvl val="lvl"/>
          <dgm:resizeHandles val="exact"/>
        </dgm:presLayoutVars>
      </dgm:prSet>
      <dgm:spPr/>
    </dgm:pt>
    <dgm:pt modelId="{C110F1F1-2C82-4FDB-9EF3-79A183466976}" type="pres">
      <dgm:prSet presAssocID="{E52132A6-71A0-4F3B-B9C2-7513B7DC9AA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41F8F3D-7FB3-4046-8117-B6070B0E7D3C}" type="pres">
      <dgm:prSet presAssocID="{CF075EC2-A31D-4CFC-9BE5-577B93385781}" presName="spacer" presStyleCnt="0"/>
      <dgm:spPr/>
    </dgm:pt>
    <dgm:pt modelId="{8E3EA1C5-0826-49E8-99BE-E91FF7637CF7}" type="pres">
      <dgm:prSet presAssocID="{EDEC8F0A-4EF4-4978-B48C-B0909512950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EA4DBBE-B1E3-4116-A3DB-69A13260705D}" type="pres">
      <dgm:prSet presAssocID="{2F560827-70E2-410D-94B6-21631EFBAC7B}" presName="spacer" presStyleCnt="0"/>
      <dgm:spPr/>
    </dgm:pt>
    <dgm:pt modelId="{7830F244-800F-4FFC-99CD-059EA4BC6EA9}" type="pres">
      <dgm:prSet presAssocID="{4E983F17-4AFF-4AA0-836D-4A55ED0BD63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997FF86-6056-4C3C-A9ED-62EA90412D17}" type="pres">
      <dgm:prSet presAssocID="{827330B5-44FD-4895-B9B0-AB7E0A8476D6}" presName="spacer" presStyleCnt="0"/>
      <dgm:spPr/>
    </dgm:pt>
    <dgm:pt modelId="{EFF4F8BC-2E7D-4892-B3F1-A444C779B3BF}" type="pres">
      <dgm:prSet presAssocID="{2AE115EB-0678-40B4-878E-EBD9BD2534E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B8065C2-A647-49F3-ACF9-B07F9FA77308}" type="pres">
      <dgm:prSet presAssocID="{4B4CEEB9-0502-480F-83FE-E480C6DD7759}" presName="spacer" presStyleCnt="0"/>
      <dgm:spPr/>
    </dgm:pt>
    <dgm:pt modelId="{B9D21B47-A879-4AE1-BA29-CEA72106BE58}" type="pres">
      <dgm:prSet presAssocID="{21EB469F-A994-4E71-9213-D3FDF607ACE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4BF9F21-83BA-4314-9EB4-6094A48101C3}" srcId="{E03B4436-B4C0-4AEA-B789-7004520E7A37}" destId="{4E983F17-4AFF-4AA0-836D-4A55ED0BD639}" srcOrd="2" destOrd="0" parTransId="{3A2087D5-2A74-42AA-8D84-69950F66E380}" sibTransId="{827330B5-44FD-4895-B9B0-AB7E0A8476D6}"/>
    <dgm:cxn modelId="{CA5A9734-A75C-4C49-AA94-D534543264B3}" type="presOf" srcId="{E03B4436-B4C0-4AEA-B789-7004520E7A37}" destId="{CAE96DAE-A606-46CE-91AB-834B545E49BB}" srcOrd="0" destOrd="0" presId="urn:microsoft.com/office/officeart/2005/8/layout/vList2"/>
    <dgm:cxn modelId="{082EE35B-489C-4C14-8373-9AF8CC256CC0}" type="presOf" srcId="{EDEC8F0A-4EF4-4978-B48C-B09095129505}" destId="{8E3EA1C5-0826-49E8-99BE-E91FF7637CF7}" srcOrd="0" destOrd="0" presId="urn:microsoft.com/office/officeart/2005/8/layout/vList2"/>
    <dgm:cxn modelId="{886CA04B-FD26-4AD8-BC8B-73C3CB883BBB}" srcId="{E03B4436-B4C0-4AEA-B789-7004520E7A37}" destId="{21EB469F-A994-4E71-9213-D3FDF607ACE3}" srcOrd="4" destOrd="0" parTransId="{2BA42CB9-4A71-4763-B97C-B16B75E2FCB2}" sibTransId="{9849D104-9891-4703-AEB8-BEFFD6738BAD}"/>
    <dgm:cxn modelId="{27FDA44D-D678-40D5-8628-57ADB40DE859}" type="presOf" srcId="{2AE115EB-0678-40B4-878E-EBD9BD2534EA}" destId="{EFF4F8BC-2E7D-4892-B3F1-A444C779B3BF}" srcOrd="0" destOrd="0" presId="urn:microsoft.com/office/officeart/2005/8/layout/vList2"/>
    <dgm:cxn modelId="{9C972A50-8635-4287-8304-419CAAB541D6}" type="presOf" srcId="{4E983F17-4AFF-4AA0-836D-4A55ED0BD639}" destId="{7830F244-800F-4FFC-99CD-059EA4BC6EA9}" srcOrd="0" destOrd="0" presId="urn:microsoft.com/office/officeart/2005/8/layout/vList2"/>
    <dgm:cxn modelId="{F82ADE54-0116-4DA0-813C-978738FA5C4D}" type="presOf" srcId="{E52132A6-71A0-4F3B-B9C2-7513B7DC9AAB}" destId="{C110F1F1-2C82-4FDB-9EF3-79A183466976}" srcOrd="0" destOrd="0" presId="urn:microsoft.com/office/officeart/2005/8/layout/vList2"/>
    <dgm:cxn modelId="{E8C8E559-5FF8-48B7-B055-238DB32ED6A9}" srcId="{E03B4436-B4C0-4AEA-B789-7004520E7A37}" destId="{EDEC8F0A-4EF4-4978-B48C-B09095129505}" srcOrd="1" destOrd="0" parTransId="{2FDA381B-D100-49BD-A057-71306953B8FC}" sibTransId="{2F560827-70E2-410D-94B6-21631EFBAC7B}"/>
    <dgm:cxn modelId="{2E41FF5A-FA87-40BB-A0A8-0E529112D68F}" srcId="{E03B4436-B4C0-4AEA-B789-7004520E7A37}" destId="{E52132A6-71A0-4F3B-B9C2-7513B7DC9AAB}" srcOrd="0" destOrd="0" parTransId="{75ABAC2C-8B1A-436C-81CB-DC343D734841}" sibTransId="{CF075EC2-A31D-4CFC-9BE5-577B93385781}"/>
    <dgm:cxn modelId="{49205298-18DA-41C1-8B98-4A8F47131F8A}" type="presOf" srcId="{21EB469F-A994-4E71-9213-D3FDF607ACE3}" destId="{B9D21B47-A879-4AE1-BA29-CEA72106BE58}" srcOrd="0" destOrd="0" presId="urn:microsoft.com/office/officeart/2005/8/layout/vList2"/>
    <dgm:cxn modelId="{0A9B3AD2-B8C7-40EF-9FA3-45375A676331}" srcId="{E03B4436-B4C0-4AEA-B789-7004520E7A37}" destId="{2AE115EB-0678-40B4-878E-EBD9BD2534EA}" srcOrd="3" destOrd="0" parTransId="{65C1EF6B-B7D0-45F7-BFAF-8554E2131CEA}" sibTransId="{4B4CEEB9-0502-480F-83FE-E480C6DD7759}"/>
    <dgm:cxn modelId="{D6D8FAF4-5D27-4F6A-A9DB-7470028C2688}" type="presParOf" srcId="{CAE96DAE-A606-46CE-91AB-834B545E49BB}" destId="{C110F1F1-2C82-4FDB-9EF3-79A183466976}" srcOrd="0" destOrd="0" presId="urn:microsoft.com/office/officeart/2005/8/layout/vList2"/>
    <dgm:cxn modelId="{D9FF6D1E-4A73-4E81-B8BE-216B98F40EFE}" type="presParOf" srcId="{CAE96DAE-A606-46CE-91AB-834B545E49BB}" destId="{C41F8F3D-7FB3-4046-8117-B6070B0E7D3C}" srcOrd="1" destOrd="0" presId="urn:microsoft.com/office/officeart/2005/8/layout/vList2"/>
    <dgm:cxn modelId="{C4755E7C-53CF-401E-A989-B5CC83C36350}" type="presParOf" srcId="{CAE96DAE-A606-46CE-91AB-834B545E49BB}" destId="{8E3EA1C5-0826-49E8-99BE-E91FF7637CF7}" srcOrd="2" destOrd="0" presId="urn:microsoft.com/office/officeart/2005/8/layout/vList2"/>
    <dgm:cxn modelId="{7E0B0B00-6721-4B18-8BC6-24FD4F24A1D4}" type="presParOf" srcId="{CAE96DAE-A606-46CE-91AB-834B545E49BB}" destId="{FEA4DBBE-B1E3-4116-A3DB-69A13260705D}" srcOrd="3" destOrd="0" presId="urn:microsoft.com/office/officeart/2005/8/layout/vList2"/>
    <dgm:cxn modelId="{2E9EF078-4E4B-4C66-951C-0B630D1ACF5D}" type="presParOf" srcId="{CAE96DAE-A606-46CE-91AB-834B545E49BB}" destId="{7830F244-800F-4FFC-99CD-059EA4BC6EA9}" srcOrd="4" destOrd="0" presId="urn:microsoft.com/office/officeart/2005/8/layout/vList2"/>
    <dgm:cxn modelId="{7B206571-C86F-4423-979D-1CB840A7A89E}" type="presParOf" srcId="{CAE96DAE-A606-46CE-91AB-834B545E49BB}" destId="{8997FF86-6056-4C3C-A9ED-62EA90412D17}" srcOrd="5" destOrd="0" presId="urn:microsoft.com/office/officeart/2005/8/layout/vList2"/>
    <dgm:cxn modelId="{74DF9A85-B408-4ECE-BB35-3602B8E93077}" type="presParOf" srcId="{CAE96DAE-A606-46CE-91AB-834B545E49BB}" destId="{EFF4F8BC-2E7D-4892-B3F1-A444C779B3BF}" srcOrd="6" destOrd="0" presId="urn:microsoft.com/office/officeart/2005/8/layout/vList2"/>
    <dgm:cxn modelId="{CB86400B-BEEB-4EFB-8C35-0F3ABC1AE49C}" type="presParOf" srcId="{CAE96DAE-A606-46CE-91AB-834B545E49BB}" destId="{BB8065C2-A647-49F3-ACF9-B07F9FA77308}" srcOrd="7" destOrd="0" presId="urn:microsoft.com/office/officeart/2005/8/layout/vList2"/>
    <dgm:cxn modelId="{DD731F22-8F67-4EE2-9A95-D53DFD348A81}" type="presParOf" srcId="{CAE96DAE-A606-46CE-91AB-834B545E49BB}" destId="{B9D21B47-A879-4AE1-BA29-CEA72106BE5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936F2F7-08EE-42B7-8CF7-6B73CD21FF12}" type="doc">
      <dgm:prSet loTypeId="urn:microsoft.com/office/officeart/2018/2/layout/IconVerticalSolidList" loCatId="icon" qsTypeId="urn:microsoft.com/office/officeart/2005/8/quickstyle/simple1#6" qsCatId="simple" csTypeId="urn:microsoft.com/office/officeart/2018/5/colors/Iconchunking_neutralicontext_colorful5" csCatId="colorful" phldr="1"/>
      <dgm:spPr/>
      <dgm:t>
        <a:bodyPr/>
        <a:lstStyle/>
        <a:p>
          <a:endParaRPr lang="en-US"/>
        </a:p>
      </dgm:t>
    </dgm:pt>
    <dgm:pt modelId="{A61E3CD9-C44A-4ED9-A11E-B270685E1B64}">
      <dgm:prSet/>
      <dgm:spPr/>
      <dgm:t>
        <a:bodyPr/>
        <a:lstStyle/>
        <a:p>
          <a:r>
            <a:rPr lang="en-US" dirty="0"/>
            <a:t>1 stationary &amp; 5 mobile medical/dental units</a:t>
          </a:r>
        </a:p>
      </dgm:t>
    </dgm:pt>
    <dgm:pt modelId="{F285D195-EFFF-4099-AFF3-603D102B3B0B}" type="parTrans" cxnId="{C36C47C9-71EE-413B-AF06-B4789609B442}">
      <dgm:prSet/>
      <dgm:spPr/>
      <dgm:t>
        <a:bodyPr/>
        <a:lstStyle/>
        <a:p>
          <a:endParaRPr lang="en-US"/>
        </a:p>
      </dgm:t>
    </dgm:pt>
    <dgm:pt modelId="{2DB0A75C-C673-4B0F-B07E-47D046849F93}" type="sibTrans" cxnId="{C36C47C9-71EE-413B-AF06-B4789609B442}">
      <dgm:prSet/>
      <dgm:spPr/>
      <dgm:t>
        <a:bodyPr/>
        <a:lstStyle/>
        <a:p>
          <a:endParaRPr lang="en-US"/>
        </a:p>
      </dgm:t>
    </dgm:pt>
    <dgm:pt modelId="{B423F646-6FD3-4C61-A395-756850688E20}">
      <dgm:prSet/>
      <dgm:spPr/>
      <dgm:t>
        <a:bodyPr/>
        <a:lstStyle/>
        <a:p>
          <a:r>
            <a:rPr lang="en-US"/>
            <a:t>Travel distance: more than 40,000 km annually</a:t>
          </a:r>
        </a:p>
      </dgm:t>
    </dgm:pt>
    <dgm:pt modelId="{76AC9ECA-4B36-45CC-8C09-F8986D9DF0CD}" type="parTrans" cxnId="{DF5B5DBA-DC44-42D2-8A3D-8AFF442AE621}">
      <dgm:prSet/>
      <dgm:spPr/>
      <dgm:t>
        <a:bodyPr/>
        <a:lstStyle/>
        <a:p>
          <a:endParaRPr lang="en-US"/>
        </a:p>
      </dgm:t>
    </dgm:pt>
    <dgm:pt modelId="{B2F88634-F955-4387-9BA6-39790DC412AA}" type="sibTrans" cxnId="{DF5B5DBA-DC44-42D2-8A3D-8AFF442AE621}">
      <dgm:prSet/>
      <dgm:spPr/>
      <dgm:t>
        <a:bodyPr/>
        <a:lstStyle/>
        <a:p>
          <a:endParaRPr lang="en-US"/>
        </a:p>
      </dgm:t>
    </dgm:pt>
    <dgm:pt modelId="{64D0FEE3-5071-44C0-882B-4F13A8B07892}">
      <dgm:prSet/>
      <dgm:spPr/>
      <dgm:t>
        <a:bodyPr/>
        <a:lstStyle/>
        <a:p>
          <a:r>
            <a:rPr lang="en-US"/>
            <a:t>Units visit schools and rural communities throughout the municipality</a:t>
          </a:r>
        </a:p>
      </dgm:t>
    </dgm:pt>
    <dgm:pt modelId="{429A8E2F-DFFE-41CD-BDBA-80F0B6C0201C}" type="parTrans" cxnId="{51AC9DF0-5655-4DC3-A4A8-0BB6ABB9786D}">
      <dgm:prSet/>
      <dgm:spPr/>
      <dgm:t>
        <a:bodyPr/>
        <a:lstStyle/>
        <a:p>
          <a:endParaRPr lang="en-US"/>
        </a:p>
      </dgm:t>
    </dgm:pt>
    <dgm:pt modelId="{197CE69F-F4E1-4584-9EFA-0D44779CD304}" type="sibTrans" cxnId="{51AC9DF0-5655-4DC3-A4A8-0BB6ABB9786D}">
      <dgm:prSet/>
      <dgm:spPr/>
      <dgm:t>
        <a:bodyPr/>
        <a:lstStyle/>
        <a:p>
          <a:endParaRPr lang="en-US"/>
        </a:p>
      </dgm:t>
    </dgm:pt>
    <dgm:pt modelId="{733FE24C-8966-45FD-AE70-9814958D28A5}" type="pres">
      <dgm:prSet presAssocID="{C936F2F7-08EE-42B7-8CF7-6B73CD21FF12}" presName="root" presStyleCnt="0">
        <dgm:presLayoutVars>
          <dgm:dir/>
          <dgm:resizeHandles val="exact"/>
        </dgm:presLayoutVars>
      </dgm:prSet>
      <dgm:spPr/>
    </dgm:pt>
    <dgm:pt modelId="{3AF649C3-811C-4DA8-9625-6833759E0A92}" type="pres">
      <dgm:prSet presAssocID="{A61E3CD9-C44A-4ED9-A11E-B270685E1B64}" presName="compNode" presStyleCnt="0"/>
      <dgm:spPr/>
    </dgm:pt>
    <dgm:pt modelId="{B3EC33A1-679B-4DF1-A0A3-371AA509C1FE}" type="pres">
      <dgm:prSet presAssocID="{A61E3CD9-C44A-4ED9-A11E-B270685E1B64}" presName="bgRect" presStyleLbl="bgShp" presStyleIdx="0" presStyleCnt="3"/>
      <dgm:spPr/>
    </dgm:pt>
    <dgm:pt modelId="{69779D53-0B4D-4808-A91F-B03C512CC37E}" type="pres">
      <dgm:prSet presAssocID="{A61E3CD9-C44A-4ED9-A11E-B270685E1B6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d"/>
        </a:ext>
      </dgm:extLst>
    </dgm:pt>
    <dgm:pt modelId="{A2C17942-1EC6-41C1-8FFC-17EE44B097B0}" type="pres">
      <dgm:prSet presAssocID="{A61E3CD9-C44A-4ED9-A11E-B270685E1B64}" presName="spaceRect" presStyleCnt="0"/>
      <dgm:spPr/>
    </dgm:pt>
    <dgm:pt modelId="{F6361890-9430-4536-9FED-C09313DDF01A}" type="pres">
      <dgm:prSet presAssocID="{A61E3CD9-C44A-4ED9-A11E-B270685E1B64}" presName="parTx" presStyleLbl="revTx" presStyleIdx="0" presStyleCnt="3">
        <dgm:presLayoutVars>
          <dgm:chMax val="0"/>
          <dgm:chPref val="0"/>
        </dgm:presLayoutVars>
      </dgm:prSet>
      <dgm:spPr/>
    </dgm:pt>
    <dgm:pt modelId="{6AD91AE9-0076-4BE8-9243-50682A60482B}" type="pres">
      <dgm:prSet presAssocID="{2DB0A75C-C673-4B0F-B07E-47D046849F93}" presName="sibTrans" presStyleCnt="0"/>
      <dgm:spPr/>
    </dgm:pt>
    <dgm:pt modelId="{3B47EEB8-A3CD-4877-9D8F-4BD57C47DE91}" type="pres">
      <dgm:prSet presAssocID="{B423F646-6FD3-4C61-A395-756850688E20}" presName="compNode" presStyleCnt="0"/>
      <dgm:spPr/>
    </dgm:pt>
    <dgm:pt modelId="{1970AC51-FAB3-4286-A66C-528C67DE0C3E}" type="pres">
      <dgm:prSet presAssocID="{B423F646-6FD3-4C61-A395-756850688E20}" presName="bgRect" presStyleLbl="bgShp" presStyleIdx="1" presStyleCnt="3"/>
      <dgm:spPr/>
    </dgm:pt>
    <dgm:pt modelId="{A9C30A1D-3462-45D2-8CAD-40A748EF0AF1}" type="pres">
      <dgm:prSet presAssocID="{B423F646-6FD3-4C61-A395-756850688E2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åg"/>
        </a:ext>
      </dgm:extLst>
    </dgm:pt>
    <dgm:pt modelId="{6166C088-D5AC-402B-A5DC-362EDC35593D}" type="pres">
      <dgm:prSet presAssocID="{B423F646-6FD3-4C61-A395-756850688E20}" presName="spaceRect" presStyleCnt="0"/>
      <dgm:spPr/>
    </dgm:pt>
    <dgm:pt modelId="{5FC84716-A305-42AA-9D68-EB6B30D85E05}" type="pres">
      <dgm:prSet presAssocID="{B423F646-6FD3-4C61-A395-756850688E20}" presName="parTx" presStyleLbl="revTx" presStyleIdx="1" presStyleCnt="3">
        <dgm:presLayoutVars>
          <dgm:chMax val="0"/>
          <dgm:chPref val="0"/>
        </dgm:presLayoutVars>
      </dgm:prSet>
      <dgm:spPr/>
    </dgm:pt>
    <dgm:pt modelId="{76FA4555-A12C-4AD7-B179-971A786D0D2C}" type="pres">
      <dgm:prSet presAssocID="{B2F88634-F955-4387-9BA6-39790DC412AA}" presName="sibTrans" presStyleCnt="0"/>
      <dgm:spPr/>
    </dgm:pt>
    <dgm:pt modelId="{94454A49-AC5D-4A7B-88BD-6FECDABA7CFE}" type="pres">
      <dgm:prSet presAssocID="{64D0FEE3-5071-44C0-882B-4F13A8B07892}" presName="compNode" presStyleCnt="0"/>
      <dgm:spPr/>
    </dgm:pt>
    <dgm:pt modelId="{EA12A0EE-B5C4-4CCE-A734-44C55981D749}" type="pres">
      <dgm:prSet presAssocID="{64D0FEE3-5071-44C0-882B-4F13A8B07892}" presName="bgRect" presStyleLbl="bgShp" presStyleIdx="2" presStyleCnt="3"/>
      <dgm:spPr/>
    </dgm:pt>
    <dgm:pt modelId="{A5FEFEB0-84B8-4CED-B640-A579113FB87D}" type="pres">
      <dgm:prSet presAssocID="{64D0FEE3-5071-44C0-882B-4F13A8B0789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ola"/>
        </a:ext>
      </dgm:extLst>
    </dgm:pt>
    <dgm:pt modelId="{08BB432E-1007-400C-B811-BCABB1D2AE64}" type="pres">
      <dgm:prSet presAssocID="{64D0FEE3-5071-44C0-882B-4F13A8B07892}" presName="spaceRect" presStyleCnt="0"/>
      <dgm:spPr/>
    </dgm:pt>
    <dgm:pt modelId="{56924223-2A75-4835-B244-838DCB00415F}" type="pres">
      <dgm:prSet presAssocID="{64D0FEE3-5071-44C0-882B-4F13A8B0789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75B4C1A-F45F-44CE-8F1B-BBA83C10CA70}" type="presOf" srcId="{C936F2F7-08EE-42B7-8CF7-6B73CD21FF12}" destId="{733FE24C-8966-45FD-AE70-9814958D28A5}" srcOrd="0" destOrd="0" presId="urn:microsoft.com/office/officeart/2018/2/layout/IconVerticalSolidList"/>
    <dgm:cxn modelId="{B2075F25-E6E0-440C-A060-146B53889D48}" type="presOf" srcId="{B423F646-6FD3-4C61-A395-756850688E20}" destId="{5FC84716-A305-42AA-9D68-EB6B30D85E05}" srcOrd="0" destOrd="0" presId="urn:microsoft.com/office/officeart/2018/2/layout/IconVerticalSolidList"/>
    <dgm:cxn modelId="{CDA49CB7-53A0-4190-B161-1693AD596C80}" type="presOf" srcId="{A61E3CD9-C44A-4ED9-A11E-B270685E1B64}" destId="{F6361890-9430-4536-9FED-C09313DDF01A}" srcOrd="0" destOrd="0" presId="urn:microsoft.com/office/officeart/2018/2/layout/IconVerticalSolidList"/>
    <dgm:cxn modelId="{DF5B5DBA-DC44-42D2-8A3D-8AFF442AE621}" srcId="{C936F2F7-08EE-42B7-8CF7-6B73CD21FF12}" destId="{B423F646-6FD3-4C61-A395-756850688E20}" srcOrd="1" destOrd="0" parTransId="{76AC9ECA-4B36-45CC-8C09-F8986D9DF0CD}" sibTransId="{B2F88634-F955-4387-9BA6-39790DC412AA}"/>
    <dgm:cxn modelId="{C36C47C9-71EE-413B-AF06-B4789609B442}" srcId="{C936F2F7-08EE-42B7-8CF7-6B73CD21FF12}" destId="{A61E3CD9-C44A-4ED9-A11E-B270685E1B64}" srcOrd="0" destOrd="0" parTransId="{F285D195-EFFF-4099-AFF3-603D102B3B0B}" sibTransId="{2DB0A75C-C673-4B0F-B07E-47D046849F93}"/>
    <dgm:cxn modelId="{51AC9DF0-5655-4DC3-A4A8-0BB6ABB9786D}" srcId="{C936F2F7-08EE-42B7-8CF7-6B73CD21FF12}" destId="{64D0FEE3-5071-44C0-882B-4F13A8B07892}" srcOrd="2" destOrd="0" parTransId="{429A8E2F-DFFE-41CD-BDBA-80F0B6C0201C}" sibTransId="{197CE69F-F4E1-4584-9EFA-0D44779CD304}"/>
    <dgm:cxn modelId="{93E0C7FE-884B-43F0-9807-231A97CD1A18}" type="presOf" srcId="{64D0FEE3-5071-44C0-882B-4F13A8B07892}" destId="{56924223-2A75-4835-B244-838DCB00415F}" srcOrd="0" destOrd="0" presId="urn:microsoft.com/office/officeart/2018/2/layout/IconVerticalSolidList"/>
    <dgm:cxn modelId="{E82D56F1-C367-4FAF-82DB-7CDA60D5D2A9}" type="presParOf" srcId="{733FE24C-8966-45FD-AE70-9814958D28A5}" destId="{3AF649C3-811C-4DA8-9625-6833759E0A92}" srcOrd="0" destOrd="0" presId="urn:microsoft.com/office/officeart/2018/2/layout/IconVerticalSolidList"/>
    <dgm:cxn modelId="{70B0D863-EE8C-430F-8216-1B1AFCD36B46}" type="presParOf" srcId="{3AF649C3-811C-4DA8-9625-6833759E0A92}" destId="{B3EC33A1-679B-4DF1-A0A3-371AA509C1FE}" srcOrd="0" destOrd="0" presId="urn:microsoft.com/office/officeart/2018/2/layout/IconVerticalSolidList"/>
    <dgm:cxn modelId="{525CFE11-5C06-4E99-8D49-F44AC8C96E37}" type="presParOf" srcId="{3AF649C3-811C-4DA8-9625-6833759E0A92}" destId="{69779D53-0B4D-4808-A91F-B03C512CC37E}" srcOrd="1" destOrd="0" presId="urn:microsoft.com/office/officeart/2018/2/layout/IconVerticalSolidList"/>
    <dgm:cxn modelId="{7F3C2187-246A-4758-8A6D-DAF0A7E45C7B}" type="presParOf" srcId="{3AF649C3-811C-4DA8-9625-6833759E0A92}" destId="{A2C17942-1EC6-41C1-8FFC-17EE44B097B0}" srcOrd="2" destOrd="0" presId="urn:microsoft.com/office/officeart/2018/2/layout/IconVerticalSolidList"/>
    <dgm:cxn modelId="{E7D79FD4-D892-4BE5-AEE6-D6288669B865}" type="presParOf" srcId="{3AF649C3-811C-4DA8-9625-6833759E0A92}" destId="{F6361890-9430-4536-9FED-C09313DDF01A}" srcOrd="3" destOrd="0" presId="urn:microsoft.com/office/officeart/2018/2/layout/IconVerticalSolidList"/>
    <dgm:cxn modelId="{B44CF7A9-21E1-4047-9475-62ACB2800C72}" type="presParOf" srcId="{733FE24C-8966-45FD-AE70-9814958D28A5}" destId="{6AD91AE9-0076-4BE8-9243-50682A60482B}" srcOrd="1" destOrd="0" presId="urn:microsoft.com/office/officeart/2018/2/layout/IconVerticalSolidList"/>
    <dgm:cxn modelId="{9A72498D-1B91-42B8-88DE-5C274617E1C4}" type="presParOf" srcId="{733FE24C-8966-45FD-AE70-9814958D28A5}" destId="{3B47EEB8-A3CD-4877-9D8F-4BD57C47DE91}" srcOrd="2" destOrd="0" presId="urn:microsoft.com/office/officeart/2018/2/layout/IconVerticalSolidList"/>
    <dgm:cxn modelId="{23D94CE8-9C01-46E3-9A47-580327715052}" type="presParOf" srcId="{3B47EEB8-A3CD-4877-9D8F-4BD57C47DE91}" destId="{1970AC51-FAB3-4286-A66C-528C67DE0C3E}" srcOrd="0" destOrd="0" presId="urn:microsoft.com/office/officeart/2018/2/layout/IconVerticalSolidList"/>
    <dgm:cxn modelId="{4DEB0176-C50E-484C-8176-DF3369090D6C}" type="presParOf" srcId="{3B47EEB8-A3CD-4877-9D8F-4BD57C47DE91}" destId="{A9C30A1D-3462-45D2-8CAD-40A748EF0AF1}" srcOrd="1" destOrd="0" presId="urn:microsoft.com/office/officeart/2018/2/layout/IconVerticalSolidList"/>
    <dgm:cxn modelId="{5784F9DC-B88B-48B4-A0D1-70D839DBCDA1}" type="presParOf" srcId="{3B47EEB8-A3CD-4877-9D8F-4BD57C47DE91}" destId="{6166C088-D5AC-402B-A5DC-362EDC35593D}" srcOrd="2" destOrd="0" presId="urn:microsoft.com/office/officeart/2018/2/layout/IconVerticalSolidList"/>
    <dgm:cxn modelId="{F47BA12B-E04A-4212-9F3F-4107FD440495}" type="presParOf" srcId="{3B47EEB8-A3CD-4877-9D8F-4BD57C47DE91}" destId="{5FC84716-A305-42AA-9D68-EB6B30D85E05}" srcOrd="3" destOrd="0" presId="urn:microsoft.com/office/officeart/2018/2/layout/IconVerticalSolidList"/>
    <dgm:cxn modelId="{8E23F4A7-C2FE-4F30-892F-F308954B05FA}" type="presParOf" srcId="{733FE24C-8966-45FD-AE70-9814958D28A5}" destId="{76FA4555-A12C-4AD7-B179-971A786D0D2C}" srcOrd="3" destOrd="0" presId="urn:microsoft.com/office/officeart/2018/2/layout/IconVerticalSolidList"/>
    <dgm:cxn modelId="{A59E8216-3384-44A2-A6B2-4C8474DDC803}" type="presParOf" srcId="{733FE24C-8966-45FD-AE70-9814958D28A5}" destId="{94454A49-AC5D-4A7B-88BD-6FECDABA7CFE}" srcOrd="4" destOrd="0" presId="urn:microsoft.com/office/officeart/2018/2/layout/IconVerticalSolidList"/>
    <dgm:cxn modelId="{B4830085-656C-4FB7-A10D-BDBFE5628668}" type="presParOf" srcId="{94454A49-AC5D-4A7B-88BD-6FECDABA7CFE}" destId="{EA12A0EE-B5C4-4CCE-A734-44C55981D749}" srcOrd="0" destOrd="0" presId="urn:microsoft.com/office/officeart/2018/2/layout/IconVerticalSolidList"/>
    <dgm:cxn modelId="{AFB52597-6451-48A1-B002-C8CA01268D21}" type="presParOf" srcId="{94454A49-AC5D-4A7B-88BD-6FECDABA7CFE}" destId="{A5FEFEB0-84B8-4CED-B640-A579113FB87D}" srcOrd="1" destOrd="0" presId="urn:microsoft.com/office/officeart/2018/2/layout/IconVerticalSolidList"/>
    <dgm:cxn modelId="{35712956-07C4-449D-BA27-12E781078875}" type="presParOf" srcId="{94454A49-AC5D-4A7B-88BD-6FECDABA7CFE}" destId="{08BB432E-1007-400C-B811-BCABB1D2AE64}" srcOrd="2" destOrd="0" presId="urn:microsoft.com/office/officeart/2018/2/layout/IconVerticalSolidList"/>
    <dgm:cxn modelId="{1A406D1B-E4F5-4B46-A665-B5FF0F8CABAE}" type="presParOf" srcId="{94454A49-AC5D-4A7B-88BD-6FECDABA7CFE}" destId="{56924223-2A75-4835-B244-838DCB00415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EAF7B-8394-4586-A165-88D7725F6956}">
      <dsp:nvSpPr>
        <dsp:cNvPr id="0" name=""/>
        <dsp:cNvSpPr/>
      </dsp:nvSpPr>
      <dsp:spPr>
        <a:xfrm>
          <a:off x="0" y="2247164"/>
          <a:ext cx="7203281" cy="147438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Focus: population structure, vulnerable communities, Salud system, NGO:s inclusive churches activities such as orphanages and NGO like Patronato Pro Niños activities, and mobile clinic capacity.</a:t>
          </a:r>
        </a:p>
      </dsp:txBody>
      <dsp:txXfrm>
        <a:off x="0" y="2247164"/>
        <a:ext cx="7203281" cy="1474383"/>
      </dsp:txXfrm>
    </dsp:sp>
    <dsp:sp modelId="{6CF891D1-A782-49B7-B803-CB23205A6822}">
      <dsp:nvSpPr>
        <dsp:cNvPr id="0" name=""/>
        <dsp:cNvSpPr/>
      </dsp:nvSpPr>
      <dsp:spPr>
        <a:xfrm rot="10800000">
          <a:off x="0" y="0"/>
          <a:ext cx="7203281" cy="2267601"/>
        </a:xfrm>
        <a:prstGeom prst="upArrowCallout">
          <a:avLst/>
        </a:prstGeom>
        <a:solidFill>
          <a:schemeClr val="accent2">
            <a:hueOff val="-3392975"/>
            <a:satOff val="11185"/>
            <a:lumOff val="1196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Overview for Planning Healthcare and Welfare Initiatives, Primarily Focused on Children.</a:t>
          </a:r>
        </a:p>
      </dsp:txBody>
      <dsp:txXfrm rot="10800000">
        <a:off x="0" y="0"/>
        <a:ext cx="7203281" cy="1473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BDD6A-244D-46E4-B96C-9B979926DC23}">
      <dsp:nvSpPr>
        <dsp:cNvPr id="0" name=""/>
        <dsp:cNvSpPr/>
      </dsp:nvSpPr>
      <dsp:spPr>
        <a:xfrm>
          <a:off x="0" y="0"/>
          <a:ext cx="4159894" cy="5026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Total municipality population: ~174,000</a:t>
          </a:r>
        </a:p>
      </dsp:txBody>
      <dsp:txXfrm>
        <a:off x="14722" y="14722"/>
        <a:ext cx="3558702" cy="473191"/>
      </dsp:txXfrm>
    </dsp:sp>
    <dsp:sp modelId="{7694DCDB-AE50-4257-9DD5-CE0CEC21B915}">
      <dsp:nvSpPr>
        <dsp:cNvPr id="0" name=""/>
        <dsp:cNvSpPr/>
      </dsp:nvSpPr>
      <dsp:spPr>
        <a:xfrm>
          <a:off x="310641" y="572446"/>
          <a:ext cx="4159894" cy="5026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Urban population: ~70,000–80,000</a:t>
          </a:r>
        </a:p>
      </dsp:txBody>
      <dsp:txXfrm>
        <a:off x="325363" y="587168"/>
        <a:ext cx="3493096" cy="473191"/>
      </dsp:txXfrm>
    </dsp:sp>
    <dsp:sp modelId="{5AAA57AB-5258-4DBB-8745-05D5E2965FDB}">
      <dsp:nvSpPr>
        <dsp:cNvPr id="0" name=""/>
        <dsp:cNvSpPr/>
      </dsp:nvSpPr>
      <dsp:spPr>
        <a:xfrm>
          <a:off x="621283" y="1144892"/>
          <a:ext cx="4159894" cy="5026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Foreign residents: ~20,000–25,000</a:t>
          </a:r>
        </a:p>
      </dsp:txBody>
      <dsp:txXfrm>
        <a:off x="636005" y="1159614"/>
        <a:ext cx="3493096" cy="473191"/>
      </dsp:txXfrm>
    </dsp:sp>
    <dsp:sp modelId="{D5CF1F36-8028-4EA1-AFD8-011E36834D2D}">
      <dsp:nvSpPr>
        <dsp:cNvPr id="0" name=""/>
        <dsp:cNvSpPr/>
      </dsp:nvSpPr>
      <dsp:spPr>
        <a:xfrm>
          <a:off x="931924" y="1717338"/>
          <a:ext cx="4159894" cy="5026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Estimated Americans: ~10,000–12,000</a:t>
          </a:r>
        </a:p>
      </dsp:txBody>
      <dsp:txXfrm>
        <a:off x="946646" y="1732060"/>
        <a:ext cx="3493096" cy="473191"/>
      </dsp:txXfrm>
    </dsp:sp>
    <dsp:sp modelId="{60A27904-22FA-479F-A1EA-1EA510439C40}">
      <dsp:nvSpPr>
        <dsp:cNvPr id="0" name=""/>
        <dsp:cNvSpPr/>
      </dsp:nvSpPr>
      <dsp:spPr>
        <a:xfrm>
          <a:off x="1242566" y="2289784"/>
          <a:ext cx="4159894" cy="5026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Mexican residents: ~150,000</a:t>
          </a:r>
        </a:p>
      </dsp:txBody>
      <dsp:txXfrm>
        <a:off x="1257288" y="2304506"/>
        <a:ext cx="3493096" cy="473191"/>
      </dsp:txXfrm>
    </dsp:sp>
    <dsp:sp modelId="{70E0DDA6-68DC-4E87-8E0A-39C31F12FDCA}">
      <dsp:nvSpPr>
        <dsp:cNvPr id="0" name=""/>
        <dsp:cNvSpPr/>
      </dsp:nvSpPr>
      <dsp:spPr>
        <a:xfrm>
          <a:off x="3833181" y="367203"/>
          <a:ext cx="326713" cy="32671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906691" y="367203"/>
        <a:ext cx="179693" cy="245852"/>
      </dsp:txXfrm>
    </dsp:sp>
    <dsp:sp modelId="{A28483DA-9D2C-4731-9C28-BC58501E065B}">
      <dsp:nvSpPr>
        <dsp:cNvPr id="0" name=""/>
        <dsp:cNvSpPr/>
      </dsp:nvSpPr>
      <dsp:spPr>
        <a:xfrm>
          <a:off x="4143823" y="939649"/>
          <a:ext cx="326713" cy="32671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217333" y="939649"/>
        <a:ext cx="179693" cy="245852"/>
      </dsp:txXfrm>
    </dsp:sp>
    <dsp:sp modelId="{73898A0F-4774-4849-9B61-92111BF468A5}">
      <dsp:nvSpPr>
        <dsp:cNvPr id="0" name=""/>
        <dsp:cNvSpPr/>
      </dsp:nvSpPr>
      <dsp:spPr>
        <a:xfrm>
          <a:off x="4454464" y="1503718"/>
          <a:ext cx="326713" cy="32671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527974" y="1503718"/>
        <a:ext cx="179693" cy="245852"/>
      </dsp:txXfrm>
    </dsp:sp>
    <dsp:sp modelId="{E79628CF-9A7E-4375-BE1E-B9FE5698E1E7}">
      <dsp:nvSpPr>
        <dsp:cNvPr id="0" name=""/>
        <dsp:cNvSpPr/>
      </dsp:nvSpPr>
      <dsp:spPr>
        <a:xfrm>
          <a:off x="4765106" y="2081749"/>
          <a:ext cx="326713" cy="32671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838616" y="2081749"/>
        <a:ext cx="179693" cy="245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12335-3CC3-4507-9385-9F39901E81D2}">
      <dsp:nvSpPr>
        <dsp:cNvPr id="0" name=""/>
        <dsp:cNvSpPr/>
      </dsp:nvSpPr>
      <dsp:spPr>
        <a:xfrm>
          <a:off x="0" y="398447"/>
          <a:ext cx="2251025" cy="13506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More than 500 small communities in the municipality</a:t>
          </a:r>
        </a:p>
      </dsp:txBody>
      <dsp:txXfrm>
        <a:off x="0" y="398447"/>
        <a:ext cx="2251025" cy="1350615"/>
      </dsp:txXfrm>
    </dsp:sp>
    <dsp:sp modelId="{4F7FA487-E717-4DB1-8BCE-C43327EFEB13}">
      <dsp:nvSpPr>
        <dsp:cNvPr id="0" name=""/>
        <dsp:cNvSpPr/>
      </dsp:nvSpPr>
      <dsp:spPr>
        <a:xfrm>
          <a:off x="2476127" y="398447"/>
          <a:ext cx="2251025" cy="135061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Typical rural community: 200–1,000 residents</a:t>
          </a:r>
        </a:p>
      </dsp:txBody>
      <dsp:txXfrm>
        <a:off x="2476127" y="398447"/>
        <a:ext cx="2251025" cy="1350615"/>
      </dsp:txXfrm>
    </dsp:sp>
    <dsp:sp modelId="{B6B75C7F-EF10-4CCF-8A33-93B84CFC9587}">
      <dsp:nvSpPr>
        <dsp:cNvPr id="0" name=""/>
        <dsp:cNvSpPr/>
      </dsp:nvSpPr>
      <dsp:spPr>
        <a:xfrm>
          <a:off x="4952255" y="398447"/>
          <a:ext cx="2251025" cy="135061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Larger villages: 1,000–2,500 residents</a:t>
          </a:r>
        </a:p>
      </dsp:txBody>
      <dsp:txXfrm>
        <a:off x="4952255" y="398447"/>
        <a:ext cx="2251025" cy="1350615"/>
      </dsp:txXfrm>
    </dsp:sp>
    <dsp:sp modelId="{C578434C-3665-4FA7-8F72-2C6CFEAAFDD0}">
      <dsp:nvSpPr>
        <dsp:cNvPr id="0" name=""/>
        <dsp:cNvSpPr/>
      </dsp:nvSpPr>
      <dsp:spPr>
        <a:xfrm>
          <a:off x="1238063" y="1974164"/>
          <a:ext cx="2251025" cy="135061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Peripheral urban colonias: 3,000–7,000 residents</a:t>
          </a:r>
        </a:p>
      </dsp:txBody>
      <dsp:txXfrm>
        <a:off x="1238063" y="1974164"/>
        <a:ext cx="2251025" cy="1350615"/>
      </dsp:txXfrm>
    </dsp:sp>
    <dsp:sp modelId="{8DE3DCC8-3C24-40CF-9DA1-0FEA0518F49F}">
      <dsp:nvSpPr>
        <dsp:cNvPr id="0" name=""/>
        <dsp:cNvSpPr/>
      </dsp:nvSpPr>
      <dsp:spPr>
        <a:xfrm>
          <a:off x="3714191" y="1974164"/>
          <a:ext cx="2251025" cy="13506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Many peripheral areas have limited healthcare and social services</a:t>
          </a:r>
        </a:p>
      </dsp:txBody>
      <dsp:txXfrm>
        <a:off x="3714191" y="1974164"/>
        <a:ext cx="2251025" cy="13506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2E74F-E69D-4CF2-ADFC-88ADBA866D5D}">
      <dsp:nvSpPr>
        <dsp:cNvPr id="0" name=""/>
        <dsp:cNvSpPr/>
      </dsp:nvSpPr>
      <dsp:spPr>
        <a:xfrm>
          <a:off x="19923" y="1258"/>
          <a:ext cx="1022146" cy="61328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San Luis Rey</a:t>
          </a:r>
        </a:p>
      </dsp:txBody>
      <dsp:txXfrm>
        <a:off x="19923" y="1258"/>
        <a:ext cx="1022146" cy="613288"/>
      </dsp:txXfrm>
    </dsp:sp>
    <dsp:sp modelId="{69E7BAA3-76BA-4C47-8781-4B9764AD6084}">
      <dsp:nvSpPr>
        <dsp:cNvPr id="0" name=""/>
        <dsp:cNvSpPr/>
      </dsp:nvSpPr>
      <dsp:spPr>
        <a:xfrm>
          <a:off x="1144284" y="1258"/>
          <a:ext cx="1022146" cy="61328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Palmita de Landeta</a:t>
          </a:r>
        </a:p>
      </dsp:txBody>
      <dsp:txXfrm>
        <a:off x="1144284" y="1258"/>
        <a:ext cx="1022146" cy="613288"/>
      </dsp:txXfrm>
    </dsp:sp>
    <dsp:sp modelId="{AE512872-0478-4047-BBD4-1522074EE13B}">
      <dsp:nvSpPr>
        <dsp:cNvPr id="0" name=""/>
        <dsp:cNvSpPr/>
      </dsp:nvSpPr>
      <dsp:spPr>
        <a:xfrm>
          <a:off x="2268646" y="1258"/>
          <a:ext cx="1022146" cy="6132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Allende</a:t>
          </a:r>
        </a:p>
      </dsp:txBody>
      <dsp:txXfrm>
        <a:off x="2268646" y="1258"/>
        <a:ext cx="1022146" cy="613288"/>
      </dsp:txXfrm>
    </dsp:sp>
    <dsp:sp modelId="{F6B19E93-D6B3-4E63-8D60-AB4249D52FFD}">
      <dsp:nvSpPr>
        <dsp:cNvPr id="0" name=""/>
        <dsp:cNvSpPr/>
      </dsp:nvSpPr>
      <dsp:spPr>
        <a:xfrm>
          <a:off x="3393007" y="1258"/>
          <a:ext cx="1022146" cy="61328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Infonavit Malanquín</a:t>
          </a:r>
        </a:p>
      </dsp:txBody>
      <dsp:txXfrm>
        <a:off x="3393007" y="1258"/>
        <a:ext cx="1022146" cy="613288"/>
      </dsp:txXfrm>
    </dsp:sp>
    <dsp:sp modelId="{7CA8FECE-C9FB-46C9-8F8B-69A9CA2C4099}">
      <dsp:nvSpPr>
        <dsp:cNvPr id="0" name=""/>
        <dsp:cNvSpPr/>
      </dsp:nvSpPr>
      <dsp:spPr>
        <a:xfrm>
          <a:off x="19923" y="716761"/>
          <a:ext cx="1022146" cy="61328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Guadalupe</a:t>
          </a:r>
        </a:p>
      </dsp:txBody>
      <dsp:txXfrm>
        <a:off x="19923" y="716761"/>
        <a:ext cx="1022146" cy="613288"/>
      </dsp:txXfrm>
    </dsp:sp>
    <dsp:sp modelId="{0EBADE6F-3B24-4276-82CB-269503E5C108}">
      <dsp:nvSpPr>
        <dsp:cNvPr id="0" name=""/>
        <dsp:cNvSpPr/>
      </dsp:nvSpPr>
      <dsp:spPr>
        <a:xfrm>
          <a:off x="1144284" y="716761"/>
          <a:ext cx="1022146" cy="61328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La Cieneguita</a:t>
          </a:r>
        </a:p>
      </dsp:txBody>
      <dsp:txXfrm>
        <a:off x="1144284" y="716761"/>
        <a:ext cx="1022146" cy="613288"/>
      </dsp:txXfrm>
    </dsp:sp>
    <dsp:sp modelId="{A3F782C8-3653-472E-A097-152290B3D2CA}">
      <dsp:nvSpPr>
        <dsp:cNvPr id="0" name=""/>
        <dsp:cNvSpPr/>
      </dsp:nvSpPr>
      <dsp:spPr>
        <a:xfrm>
          <a:off x="2268646" y="716761"/>
          <a:ext cx="1022146" cy="61328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Los Rodríguez</a:t>
          </a:r>
        </a:p>
      </dsp:txBody>
      <dsp:txXfrm>
        <a:off x="2268646" y="716761"/>
        <a:ext cx="1022146" cy="613288"/>
      </dsp:txXfrm>
    </dsp:sp>
    <dsp:sp modelId="{430C5933-9AC1-417E-AA51-BD8C7E07CACF}">
      <dsp:nvSpPr>
        <dsp:cNvPr id="0" name=""/>
        <dsp:cNvSpPr/>
      </dsp:nvSpPr>
      <dsp:spPr>
        <a:xfrm>
          <a:off x="3393007" y="716761"/>
          <a:ext cx="1022146" cy="6132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La Aurora</a:t>
          </a:r>
        </a:p>
      </dsp:txBody>
      <dsp:txXfrm>
        <a:off x="3393007" y="716761"/>
        <a:ext cx="1022146" cy="613288"/>
      </dsp:txXfrm>
    </dsp:sp>
    <dsp:sp modelId="{51605CA8-F44D-4BD5-926E-16BD37C8BCD9}">
      <dsp:nvSpPr>
        <dsp:cNvPr id="0" name=""/>
        <dsp:cNvSpPr/>
      </dsp:nvSpPr>
      <dsp:spPr>
        <a:xfrm>
          <a:off x="19923" y="1432263"/>
          <a:ext cx="1022146" cy="61328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San Miguel Viejo</a:t>
          </a:r>
        </a:p>
      </dsp:txBody>
      <dsp:txXfrm>
        <a:off x="19923" y="1432263"/>
        <a:ext cx="1022146" cy="613288"/>
      </dsp:txXfrm>
    </dsp:sp>
    <dsp:sp modelId="{D9D43198-E858-427B-BEF4-B536B2C7995B}">
      <dsp:nvSpPr>
        <dsp:cNvPr id="0" name=""/>
        <dsp:cNvSpPr/>
      </dsp:nvSpPr>
      <dsp:spPr>
        <a:xfrm>
          <a:off x="1144284" y="1432263"/>
          <a:ext cx="1022146" cy="61328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Alcocer</a:t>
          </a:r>
        </a:p>
      </dsp:txBody>
      <dsp:txXfrm>
        <a:off x="1144284" y="1432263"/>
        <a:ext cx="1022146" cy="613288"/>
      </dsp:txXfrm>
    </dsp:sp>
    <dsp:sp modelId="{70E8C3EA-A151-427A-A081-05E969DFCBFB}">
      <dsp:nvSpPr>
        <dsp:cNvPr id="0" name=""/>
        <dsp:cNvSpPr/>
      </dsp:nvSpPr>
      <dsp:spPr>
        <a:xfrm>
          <a:off x="2268646" y="1432263"/>
          <a:ext cx="1022146" cy="61328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Las Flores</a:t>
          </a:r>
        </a:p>
      </dsp:txBody>
      <dsp:txXfrm>
        <a:off x="2268646" y="1432263"/>
        <a:ext cx="1022146" cy="613288"/>
      </dsp:txXfrm>
    </dsp:sp>
    <dsp:sp modelId="{7A1A70BA-4E23-4E18-8E9C-4E4333635A5E}">
      <dsp:nvSpPr>
        <dsp:cNvPr id="0" name=""/>
        <dsp:cNvSpPr/>
      </dsp:nvSpPr>
      <dsp:spPr>
        <a:xfrm>
          <a:off x="3393007" y="1432263"/>
          <a:ext cx="1022146" cy="61328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Insurgentes</a:t>
          </a:r>
        </a:p>
      </dsp:txBody>
      <dsp:txXfrm>
        <a:off x="3393007" y="1432263"/>
        <a:ext cx="1022146" cy="613288"/>
      </dsp:txXfrm>
    </dsp:sp>
    <dsp:sp modelId="{2E6531D6-17AB-4D4F-A993-B12AAA3874DB}">
      <dsp:nvSpPr>
        <dsp:cNvPr id="0" name=""/>
        <dsp:cNvSpPr/>
      </dsp:nvSpPr>
      <dsp:spPr>
        <a:xfrm>
          <a:off x="19923" y="2147766"/>
          <a:ext cx="1022146" cy="6132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La Lejona</a:t>
          </a:r>
        </a:p>
      </dsp:txBody>
      <dsp:txXfrm>
        <a:off x="19923" y="2147766"/>
        <a:ext cx="1022146" cy="613288"/>
      </dsp:txXfrm>
    </dsp:sp>
    <dsp:sp modelId="{DD88282A-544D-4F2A-A5D2-DBA7A30ADB08}">
      <dsp:nvSpPr>
        <dsp:cNvPr id="0" name=""/>
        <dsp:cNvSpPr/>
      </dsp:nvSpPr>
      <dsp:spPr>
        <a:xfrm>
          <a:off x="1144284" y="2147766"/>
          <a:ext cx="1022146" cy="61328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El Mirador outskirts</a:t>
          </a:r>
        </a:p>
      </dsp:txBody>
      <dsp:txXfrm>
        <a:off x="1144284" y="2147766"/>
        <a:ext cx="1022146" cy="613288"/>
      </dsp:txXfrm>
    </dsp:sp>
    <dsp:sp modelId="{789FB1E2-9DFE-4B7C-90E9-36E624E41416}">
      <dsp:nvSpPr>
        <dsp:cNvPr id="0" name=""/>
        <dsp:cNvSpPr/>
      </dsp:nvSpPr>
      <dsp:spPr>
        <a:xfrm>
          <a:off x="2268646" y="2147766"/>
          <a:ext cx="1022146" cy="61328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Monte Olivo</a:t>
          </a:r>
        </a:p>
      </dsp:txBody>
      <dsp:txXfrm>
        <a:off x="2268646" y="2147766"/>
        <a:ext cx="1022146" cy="613288"/>
      </dsp:txXfrm>
    </dsp:sp>
    <dsp:sp modelId="{D287F956-CCC5-4250-81F8-7D2AC2584BE3}">
      <dsp:nvSpPr>
        <dsp:cNvPr id="0" name=""/>
        <dsp:cNvSpPr/>
      </dsp:nvSpPr>
      <dsp:spPr>
        <a:xfrm>
          <a:off x="3393007" y="2147766"/>
          <a:ext cx="1022146" cy="61328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San Damián</a:t>
          </a:r>
        </a:p>
      </dsp:txBody>
      <dsp:txXfrm>
        <a:off x="3393007" y="2147766"/>
        <a:ext cx="1022146" cy="613288"/>
      </dsp:txXfrm>
    </dsp:sp>
    <dsp:sp modelId="{14D613C0-EBDC-4673-A583-364FD48E9940}">
      <dsp:nvSpPr>
        <dsp:cNvPr id="0" name=""/>
        <dsp:cNvSpPr/>
      </dsp:nvSpPr>
      <dsp:spPr>
        <a:xfrm>
          <a:off x="19923" y="2863269"/>
          <a:ext cx="1022146" cy="61328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La Palmita</a:t>
          </a:r>
        </a:p>
      </dsp:txBody>
      <dsp:txXfrm>
        <a:off x="19923" y="2863269"/>
        <a:ext cx="1022146" cy="613288"/>
      </dsp:txXfrm>
    </dsp:sp>
    <dsp:sp modelId="{5A07A5B8-7A73-4009-9348-15D10A97F867}">
      <dsp:nvSpPr>
        <dsp:cNvPr id="0" name=""/>
        <dsp:cNvSpPr/>
      </dsp:nvSpPr>
      <dsp:spPr>
        <a:xfrm>
          <a:off x="1144284" y="2863269"/>
          <a:ext cx="1022146" cy="6132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Lindavista</a:t>
          </a:r>
        </a:p>
      </dsp:txBody>
      <dsp:txXfrm>
        <a:off x="1144284" y="2863269"/>
        <a:ext cx="1022146" cy="613288"/>
      </dsp:txXfrm>
    </dsp:sp>
    <dsp:sp modelId="{C7711AC9-4404-4E44-8AD4-AF777D12983D}">
      <dsp:nvSpPr>
        <dsp:cNvPr id="0" name=""/>
        <dsp:cNvSpPr/>
      </dsp:nvSpPr>
      <dsp:spPr>
        <a:xfrm>
          <a:off x="2268646" y="2863269"/>
          <a:ext cx="1022146" cy="61328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San Antonio outskirts</a:t>
          </a:r>
        </a:p>
      </dsp:txBody>
      <dsp:txXfrm>
        <a:off x="2268646" y="2863269"/>
        <a:ext cx="1022146" cy="613288"/>
      </dsp:txXfrm>
    </dsp:sp>
    <dsp:sp modelId="{A205B3C1-B951-44E8-A0DB-041BF5866D19}">
      <dsp:nvSpPr>
        <dsp:cNvPr id="0" name=""/>
        <dsp:cNvSpPr/>
      </dsp:nvSpPr>
      <dsp:spPr>
        <a:xfrm>
          <a:off x="3393007" y="2863269"/>
          <a:ext cx="1022146" cy="61328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San Rafael</a:t>
          </a:r>
        </a:p>
      </dsp:txBody>
      <dsp:txXfrm>
        <a:off x="3393007" y="2863269"/>
        <a:ext cx="1022146" cy="6132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3D0EA-2A72-42CA-8C44-24BB3C6AD736}">
      <dsp:nvSpPr>
        <dsp:cNvPr id="0" name=""/>
        <dsp:cNvSpPr/>
      </dsp:nvSpPr>
      <dsp:spPr>
        <a:xfrm>
          <a:off x="0" y="0"/>
          <a:ext cx="5762624" cy="731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Over 500 rural communities in the municipality</a:t>
          </a:r>
        </a:p>
      </dsp:txBody>
      <dsp:txXfrm>
        <a:off x="21422" y="21422"/>
        <a:ext cx="4911596" cy="688544"/>
      </dsp:txXfrm>
    </dsp:sp>
    <dsp:sp modelId="{7343120C-C8D6-461F-8DAA-E650346EF936}">
      <dsp:nvSpPr>
        <dsp:cNvPr id="0" name=""/>
        <dsp:cNvSpPr/>
      </dsp:nvSpPr>
      <dsp:spPr>
        <a:xfrm>
          <a:off x="482619" y="864368"/>
          <a:ext cx="5762624" cy="731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130992"/>
                <a:satOff val="3728"/>
                <a:lumOff val="398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130992"/>
                <a:satOff val="3728"/>
                <a:lumOff val="398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130992"/>
                <a:satOff val="3728"/>
                <a:lumOff val="398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• Long travel distances to </a:t>
          </a:r>
          <a:r>
            <a:rPr lang="en-US" sz="2000" kern="1200" dirty="0" err="1"/>
            <a:t>scholls</a:t>
          </a:r>
          <a:r>
            <a:rPr lang="en-US" sz="2000" kern="1200" dirty="0"/>
            <a:t> &amp;clinics</a:t>
          </a:r>
        </a:p>
      </dsp:txBody>
      <dsp:txXfrm>
        <a:off x="504041" y="885790"/>
        <a:ext cx="4761758" cy="688544"/>
      </dsp:txXfrm>
    </dsp:sp>
    <dsp:sp modelId="{59068046-0F8E-43CD-935B-B43C66BB3F29}">
      <dsp:nvSpPr>
        <dsp:cNvPr id="0" name=""/>
        <dsp:cNvSpPr/>
      </dsp:nvSpPr>
      <dsp:spPr>
        <a:xfrm>
          <a:off x="958036" y="1728736"/>
          <a:ext cx="5762624" cy="731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261984"/>
                <a:satOff val="7457"/>
                <a:lumOff val="797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2261984"/>
                <a:satOff val="7457"/>
                <a:lumOff val="797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2261984"/>
                <a:satOff val="7457"/>
                <a:lumOff val="797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Limited public transportation</a:t>
          </a:r>
        </a:p>
      </dsp:txBody>
      <dsp:txXfrm>
        <a:off x="979458" y="1750158"/>
        <a:ext cx="4768961" cy="688544"/>
      </dsp:txXfrm>
    </dsp:sp>
    <dsp:sp modelId="{01333EF4-0CC7-4D1B-AC30-DF7EDF8D2A5C}">
      <dsp:nvSpPr>
        <dsp:cNvPr id="0" name=""/>
        <dsp:cNvSpPr/>
      </dsp:nvSpPr>
      <dsp:spPr>
        <a:xfrm>
          <a:off x="1440656" y="2593105"/>
          <a:ext cx="5762624" cy="7313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392975"/>
                <a:satOff val="11185"/>
                <a:lumOff val="1196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392975"/>
                <a:satOff val="11185"/>
                <a:lumOff val="1196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392975"/>
                <a:satOff val="11185"/>
                <a:lumOff val="1196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• Travel time can be 1–2 hours for a part of rural residents</a:t>
          </a:r>
        </a:p>
      </dsp:txBody>
      <dsp:txXfrm>
        <a:off x="1462078" y="2614527"/>
        <a:ext cx="4761758" cy="688544"/>
      </dsp:txXfrm>
    </dsp:sp>
    <dsp:sp modelId="{D071AAD9-1865-4AC1-91A9-C230BF465B97}">
      <dsp:nvSpPr>
        <dsp:cNvPr id="0" name=""/>
        <dsp:cNvSpPr/>
      </dsp:nvSpPr>
      <dsp:spPr>
        <a:xfrm>
          <a:off x="5287222" y="560177"/>
          <a:ext cx="475402" cy="47540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394187" y="560177"/>
        <a:ext cx="261472" cy="357740"/>
      </dsp:txXfrm>
    </dsp:sp>
    <dsp:sp modelId="{3622A0F9-4C8E-4563-AAC7-03F7C0AED785}">
      <dsp:nvSpPr>
        <dsp:cNvPr id="0" name=""/>
        <dsp:cNvSpPr/>
      </dsp:nvSpPr>
      <dsp:spPr>
        <a:xfrm>
          <a:off x="5769841" y="1424545"/>
          <a:ext cx="475402" cy="47540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96409"/>
            <a:satOff val="8402"/>
            <a:lumOff val="124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2096409"/>
              <a:satOff val="8402"/>
              <a:lumOff val="124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876806" y="1424545"/>
        <a:ext cx="261472" cy="357740"/>
      </dsp:txXfrm>
    </dsp:sp>
    <dsp:sp modelId="{1E64C4CE-D7F1-4632-AE02-A59CD84EF541}">
      <dsp:nvSpPr>
        <dsp:cNvPr id="0" name=""/>
        <dsp:cNvSpPr/>
      </dsp:nvSpPr>
      <dsp:spPr>
        <a:xfrm>
          <a:off x="6245258" y="2288914"/>
          <a:ext cx="475402" cy="47540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192819"/>
            <a:satOff val="16804"/>
            <a:lumOff val="2495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192819"/>
              <a:satOff val="16804"/>
              <a:lumOff val="24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352223" y="2288914"/>
        <a:ext cx="261472" cy="3577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3A95E-0EE1-42CC-A4EF-350901803799}">
      <dsp:nvSpPr>
        <dsp:cNvPr id="0" name=""/>
        <dsp:cNvSpPr/>
      </dsp:nvSpPr>
      <dsp:spPr>
        <a:xfrm>
          <a:off x="0" y="35424"/>
          <a:ext cx="4435078" cy="10810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Public clinics can be overcrowded</a:t>
          </a:r>
        </a:p>
      </dsp:txBody>
      <dsp:txXfrm>
        <a:off x="52774" y="88198"/>
        <a:ext cx="4329530" cy="975532"/>
      </dsp:txXfrm>
    </dsp:sp>
    <dsp:sp modelId="{EFDED949-E7AF-400F-B2E5-4CEDE15D5065}">
      <dsp:nvSpPr>
        <dsp:cNvPr id="0" name=""/>
        <dsp:cNvSpPr/>
      </dsp:nvSpPr>
      <dsp:spPr>
        <a:xfrm>
          <a:off x="0" y="1197144"/>
          <a:ext cx="4435078" cy="1081080"/>
        </a:xfrm>
        <a:prstGeom prst="roundRect">
          <a:avLst/>
        </a:prstGeom>
        <a:gradFill rotWithShape="0">
          <a:gsLst>
            <a:gs pos="0">
              <a:schemeClr val="accent2">
                <a:hueOff val="-1130992"/>
                <a:satOff val="3728"/>
                <a:lumOff val="398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130992"/>
                <a:satOff val="3728"/>
                <a:lumOff val="398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130992"/>
                <a:satOff val="3728"/>
                <a:lumOff val="398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Limited appointment slots</a:t>
          </a:r>
        </a:p>
      </dsp:txBody>
      <dsp:txXfrm>
        <a:off x="52774" y="1249918"/>
        <a:ext cx="4329530" cy="975532"/>
      </dsp:txXfrm>
    </dsp:sp>
    <dsp:sp modelId="{18E81B6E-3F47-43DF-843A-388FE97EBB51}">
      <dsp:nvSpPr>
        <dsp:cNvPr id="0" name=""/>
        <dsp:cNvSpPr/>
      </dsp:nvSpPr>
      <dsp:spPr>
        <a:xfrm>
          <a:off x="0" y="2358864"/>
          <a:ext cx="4435078" cy="1081080"/>
        </a:xfrm>
        <a:prstGeom prst="roundRect">
          <a:avLst/>
        </a:prstGeom>
        <a:gradFill rotWithShape="0">
          <a:gsLst>
            <a:gs pos="0">
              <a:schemeClr val="accent2">
                <a:hueOff val="-2261984"/>
                <a:satOff val="7457"/>
                <a:lumOff val="797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2261984"/>
                <a:satOff val="7457"/>
                <a:lumOff val="797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2261984"/>
                <a:satOff val="7457"/>
                <a:lumOff val="797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Reduced follow‑up care</a:t>
          </a:r>
        </a:p>
      </dsp:txBody>
      <dsp:txXfrm>
        <a:off x="52774" y="2411638"/>
        <a:ext cx="4329530" cy="975532"/>
      </dsp:txXfrm>
    </dsp:sp>
    <dsp:sp modelId="{DA8047F4-9F92-4594-B453-615757371B87}">
      <dsp:nvSpPr>
        <dsp:cNvPr id="0" name=""/>
        <dsp:cNvSpPr/>
      </dsp:nvSpPr>
      <dsp:spPr>
        <a:xfrm>
          <a:off x="0" y="3520583"/>
          <a:ext cx="4435078" cy="1081080"/>
        </a:xfrm>
        <a:prstGeom prst="roundRect">
          <a:avLst/>
        </a:prstGeom>
        <a:gradFill rotWithShape="0">
          <a:gsLst>
            <a:gs pos="0">
              <a:schemeClr val="accent2">
                <a:hueOff val="-3392975"/>
                <a:satOff val="11185"/>
                <a:lumOff val="1196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392975"/>
                <a:satOff val="11185"/>
                <a:lumOff val="1196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392975"/>
                <a:satOff val="11185"/>
                <a:lumOff val="1196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Preventive care often deprioritized</a:t>
          </a:r>
        </a:p>
      </dsp:txBody>
      <dsp:txXfrm>
        <a:off x="52774" y="3573357"/>
        <a:ext cx="4329530" cy="9755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AA363-093B-4597-B6DA-40956F3EEA26}">
      <dsp:nvSpPr>
        <dsp:cNvPr id="0" name=""/>
        <dsp:cNvSpPr/>
      </dsp:nvSpPr>
      <dsp:spPr>
        <a:xfrm>
          <a:off x="0" y="1431"/>
          <a:ext cx="6572250" cy="7256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4FB682-A81A-4D60-BAE6-81A7EC1D23FD}">
      <dsp:nvSpPr>
        <dsp:cNvPr id="0" name=""/>
        <dsp:cNvSpPr/>
      </dsp:nvSpPr>
      <dsp:spPr>
        <a:xfrm>
          <a:off x="219505" y="164700"/>
          <a:ext cx="399100" cy="3991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E47BC-76CF-498B-8EE9-345FC3F58A2A}">
      <dsp:nvSpPr>
        <dsp:cNvPr id="0" name=""/>
        <dsp:cNvSpPr/>
      </dsp:nvSpPr>
      <dsp:spPr>
        <a:xfrm>
          <a:off x="838110" y="1431"/>
          <a:ext cx="5734139" cy="725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97" tIns="76797" rIns="76797" bIns="76797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• Some clinics open only a few days per week, unorganized appointment and lack of effective medical records   </a:t>
          </a:r>
        </a:p>
      </dsp:txBody>
      <dsp:txXfrm>
        <a:off x="838110" y="1431"/>
        <a:ext cx="5734139" cy="725636"/>
      </dsp:txXfrm>
    </dsp:sp>
    <dsp:sp modelId="{907756BD-39B8-4C34-9753-C7E14836919E}">
      <dsp:nvSpPr>
        <dsp:cNvPr id="0" name=""/>
        <dsp:cNvSpPr/>
      </dsp:nvSpPr>
      <dsp:spPr>
        <a:xfrm>
          <a:off x="0" y="908477"/>
          <a:ext cx="6572250" cy="7256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C9925-8C67-4E8A-9A7A-B677460FC57D}">
      <dsp:nvSpPr>
        <dsp:cNvPr id="0" name=""/>
        <dsp:cNvSpPr/>
      </dsp:nvSpPr>
      <dsp:spPr>
        <a:xfrm>
          <a:off x="219505" y="1071745"/>
          <a:ext cx="399100" cy="3991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A555E-DD79-4301-B5F9-714535C1036E}">
      <dsp:nvSpPr>
        <dsp:cNvPr id="0" name=""/>
        <dsp:cNvSpPr/>
      </dsp:nvSpPr>
      <dsp:spPr>
        <a:xfrm>
          <a:off x="838110" y="908477"/>
          <a:ext cx="5734139" cy="725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97" tIns="76797" rIns="76797" bIns="76797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• Limited number of doctors and specialists or accumulation av doctor and nurses with limited output</a:t>
          </a:r>
        </a:p>
      </dsp:txBody>
      <dsp:txXfrm>
        <a:off x="838110" y="908477"/>
        <a:ext cx="5734139" cy="725636"/>
      </dsp:txXfrm>
    </dsp:sp>
    <dsp:sp modelId="{181951AD-A9FA-47FB-8875-B6242B06129E}">
      <dsp:nvSpPr>
        <dsp:cNvPr id="0" name=""/>
        <dsp:cNvSpPr/>
      </dsp:nvSpPr>
      <dsp:spPr>
        <a:xfrm>
          <a:off x="0" y="1815523"/>
          <a:ext cx="6572250" cy="7256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6C5019-302D-46E9-AF92-0FEC6D13A2FD}">
      <dsp:nvSpPr>
        <dsp:cNvPr id="0" name=""/>
        <dsp:cNvSpPr/>
      </dsp:nvSpPr>
      <dsp:spPr>
        <a:xfrm>
          <a:off x="219505" y="1978791"/>
          <a:ext cx="399100" cy="3991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F617D-D9AD-4292-892A-FA15A3C601B4}">
      <dsp:nvSpPr>
        <dsp:cNvPr id="0" name=""/>
        <dsp:cNvSpPr/>
      </dsp:nvSpPr>
      <dsp:spPr>
        <a:xfrm>
          <a:off x="838110" y="1815523"/>
          <a:ext cx="5734139" cy="725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97" tIns="76797" rIns="76797" bIns="76797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• Long waiting times for appointments with referral ,unnecessarily referring  for basic problems and even no referring for severe problem</a:t>
          </a:r>
        </a:p>
      </dsp:txBody>
      <dsp:txXfrm>
        <a:off x="838110" y="1815523"/>
        <a:ext cx="5734139" cy="725636"/>
      </dsp:txXfrm>
    </dsp:sp>
    <dsp:sp modelId="{875113A2-E970-4FC5-A4D4-088061D1705F}">
      <dsp:nvSpPr>
        <dsp:cNvPr id="0" name=""/>
        <dsp:cNvSpPr/>
      </dsp:nvSpPr>
      <dsp:spPr>
        <a:xfrm>
          <a:off x="0" y="2722569"/>
          <a:ext cx="6572250" cy="7256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A16DF-C2BA-44DC-8069-09162EFED046}">
      <dsp:nvSpPr>
        <dsp:cNvPr id="0" name=""/>
        <dsp:cNvSpPr/>
      </dsp:nvSpPr>
      <dsp:spPr>
        <a:xfrm>
          <a:off x="219505" y="2885837"/>
          <a:ext cx="399100" cy="3991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5776F-806E-478D-B9D8-1BB2056D336B}">
      <dsp:nvSpPr>
        <dsp:cNvPr id="0" name=""/>
        <dsp:cNvSpPr/>
      </dsp:nvSpPr>
      <dsp:spPr>
        <a:xfrm>
          <a:off x="838110" y="2722569"/>
          <a:ext cx="5734139" cy="725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97" tIns="76797" rIns="76797" bIns="76797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• Limited diagnostic equipment in rural clinics but even in urban clinics</a:t>
          </a:r>
        </a:p>
      </dsp:txBody>
      <dsp:txXfrm>
        <a:off x="838110" y="2722569"/>
        <a:ext cx="5734139" cy="7256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47D9B-7E45-4C30-8A80-C88BEB64BC83}">
      <dsp:nvSpPr>
        <dsp:cNvPr id="0" name=""/>
        <dsp:cNvSpPr/>
      </dsp:nvSpPr>
      <dsp:spPr>
        <a:xfrm>
          <a:off x="0" y="0"/>
          <a:ext cx="4435078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AC4570-E37D-44C7-AB63-DE9332008EC8}">
      <dsp:nvSpPr>
        <dsp:cNvPr id="0" name=""/>
        <dsp:cNvSpPr/>
      </dsp:nvSpPr>
      <dsp:spPr>
        <a:xfrm>
          <a:off x="0" y="0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Multiple healthcare systems (IMSS, ISSSTE, IMSS‑Bienestar)</a:t>
          </a:r>
        </a:p>
      </dsp:txBody>
      <dsp:txXfrm>
        <a:off x="0" y="0"/>
        <a:ext cx="4435078" cy="1159272"/>
      </dsp:txXfrm>
    </dsp:sp>
    <dsp:sp modelId="{897DE329-DA70-4F76-8712-CFBA71FADAEA}">
      <dsp:nvSpPr>
        <dsp:cNvPr id="0" name=""/>
        <dsp:cNvSpPr/>
      </dsp:nvSpPr>
      <dsp:spPr>
        <a:xfrm>
          <a:off x="0" y="1159272"/>
          <a:ext cx="4435078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4F2F45-9EA7-4623-A3E5-9800E8BE41DA}">
      <dsp:nvSpPr>
        <dsp:cNvPr id="0" name=""/>
        <dsp:cNvSpPr/>
      </dsp:nvSpPr>
      <dsp:spPr>
        <a:xfrm>
          <a:off x="0" y="1159272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Many residents work in informal economy</a:t>
          </a:r>
        </a:p>
      </dsp:txBody>
      <dsp:txXfrm>
        <a:off x="0" y="1159272"/>
        <a:ext cx="4435078" cy="1159272"/>
      </dsp:txXfrm>
    </dsp:sp>
    <dsp:sp modelId="{6F748C5B-C57A-41C5-9623-5091A3B7677E}">
      <dsp:nvSpPr>
        <dsp:cNvPr id="0" name=""/>
        <dsp:cNvSpPr/>
      </dsp:nvSpPr>
      <dsp:spPr>
        <a:xfrm>
          <a:off x="0" y="2318544"/>
          <a:ext cx="4435078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358A86-BFDA-444C-841A-39F79E40296C}">
      <dsp:nvSpPr>
        <dsp:cNvPr id="0" name=""/>
        <dsp:cNvSpPr/>
      </dsp:nvSpPr>
      <dsp:spPr>
        <a:xfrm>
          <a:off x="0" y="2318544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Some lack registration or documentation</a:t>
          </a:r>
        </a:p>
      </dsp:txBody>
      <dsp:txXfrm>
        <a:off x="0" y="2318544"/>
        <a:ext cx="4435078" cy="1159272"/>
      </dsp:txXfrm>
    </dsp:sp>
    <dsp:sp modelId="{1004252F-C339-4CFD-A7AF-4DE8C026D1CA}">
      <dsp:nvSpPr>
        <dsp:cNvPr id="0" name=""/>
        <dsp:cNvSpPr/>
      </dsp:nvSpPr>
      <dsp:spPr>
        <a:xfrm>
          <a:off x="0" y="3477816"/>
          <a:ext cx="443507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DE4141-AAC5-4A52-88E0-4A2007269346}">
      <dsp:nvSpPr>
        <dsp:cNvPr id="0" name=""/>
        <dsp:cNvSpPr/>
      </dsp:nvSpPr>
      <dsp:spPr>
        <a:xfrm>
          <a:off x="0" y="3477816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Access to services can depend on system eligibility</a:t>
          </a:r>
        </a:p>
      </dsp:txBody>
      <dsp:txXfrm>
        <a:off x="0" y="3477816"/>
        <a:ext cx="4435078" cy="115927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56C2C-9CF0-463C-8CFB-4016B06C13E1}">
      <dsp:nvSpPr>
        <dsp:cNvPr id="0" name=""/>
        <dsp:cNvSpPr/>
      </dsp:nvSpPr>
      <dsp:spPr>
        <a:xfrm>
          <a:off x="0" y="0"/>
          <a:ext cx="4435078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F9B963-F6B2-4210-A658-B70CD902C584}">
      <dsp:nvSpPr>
        <dsp:cNvPr id="0" name=""/>
        <dsp:cNvSpPr/>
      </dsp:nvSpPr>
      <dsp:spPr>
        <a:xfrm>
          <a:off x="0" y="0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• Consultations may be free but other costs remain</a:t>
          </a:r>
        </a:p>
      </dsp:txBody>
      <dsp:txXfrm>
        <a:off x="0" y="0"/>
        <a:ext cx="4435078" cy="1159272"/>
      </dsp:txXfrm>
    </dsp:sp>
    <dsp:sp modelId="{3D6F272E-D92B-4C60-A8CA-CFFB88932FC6}">
      <dsp:nvSpPr>
        <dsp:cNvPr id="0" name=""/>
        <dsp:cNvSpPr/>
      </dsp:nvSpPr>
      <dsp:spPr>
        <a:xfrm>
          <a:off x="0" y="1159272"/>
          <a:ext cx="4435078" cy="0"/>
        </a:xfrm>
        <a:prstGeom prst="line">
          <a:avLst/>
        </a:prstGeom>
        <a:gradFill rotWithShape="0">
          <a:gsLst>
            <a:gs pos="0">
              <a:schemeClr val="accent2">
                <a:hueOff val="-1130992"/>
                <a:satOff val="3728"/>
                <a:lumOff val="398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130992"/>
                <a:satOff val="3728"/>
                <a:lumOff val="398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130992"/>
                <a:satOff val="3728"/>
                <a:lumOff val="398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1130992"/>
              <a:satOff val="3728"/>
              <a:lumOff val="398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6CF9CA-E758-4FDE-B3B5-D79C23DD1539}">
      <dsp:nvSpPr>
        <dsp:cNvPr id="0" name=""/>
        <dsp:cNvSpPr/>
      </dsp:nvSpPr>
      <dsp:spPr>
        <a:xfrm>
          <a:off x="0" y="1159272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• Patients often have to pay for medications if this is considered the appropriate choice. </a:t>
          </a:r>
        </a:p>
      </dsp:txBody>
      <dsp:txXfrm>
        <a:off x="0" y="1159272"/>
        <a:ext cx="4435078" cy="1159272"/>
      </dsp:txXfrm>
    </dsp:sp>
    <dsp:sp modelId="{086AC014-233C-4B8C-BA35-CD0A5EF00550}">
      <dsp:nvSpPr>
        <dsp:cNvPr id="0" name=""/>
        <dsp:cNvSpPr/>
      </dsp:nvSpPr>
      <dsp:spPr>
        <a:xfrm>
          <a:off x="0" y="2318544"/>
          <a:ext cx="4435078" cy="0"/>
        </a:xfrm>
        <a:prstGeom prst="line">
          <a:avLst/>
        </a:prstGeom>
        <a:gradFill rotWithShape="0">
          <a:gsLst>
            <a:gs pos="0">
              <a:schemeClr val="accent2">
                <a:hueOff val="-2261984"/>
                <a:satOff val="7457"/>
                <a:lumOff val="797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2261984"/>
                <a:satOff val="7457"/>
                <a:lumOff val="797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2261984"/>
                <a:satOff val="7457"/>
                <a:lumOff val="797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2261984"/>
              <a:satOff val="7457"/>
              <a:lumOff val="797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B0312C-0DC6-4BD6-B5F7-2AFE44A2A40D}">
      <dsp:nvSpPr>
        <dsp:cNvPr id="0" name=""/>
        <dsp:cNvSpPr/>
      </dsp:nvSpPr>
      <dsp:spPr>
        <a:xfrm>
          <a:off x="0" y="2318544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• Laboratory tests and imaging studies may also require payment if they need to be performed within a short timeframe.</a:t>
          </a:r>
        </a:p>
      </dsp:txBody>
      <dsp:txXfrm>
        <a:off x="0" y="2318544"/>
        <a:ext cx="4435078" cy="1159272"/>
      </dsp:txXfrm>
    </dsp:sp>
    <dsp:sp modelId="{CD1E6AAF-286A-4954-A9B5-950DD52C3030}">
      <dsp:nvSpPr>
        <dsp:cNvPr id="0" name=""/>
        <dsp:cNvSpPr/>
      </dsp:nvSpPr>
      <dsp:spPr>
        <a:xfrm>
          <a:off x="0" y="3477816"/>
          <a:ext cx="4435078" cy="0"/>
        </a:xfrm>
        <a:prstGeom prst="line">
          <a:avLst/>
        </a:prstGeom>
        <a:gradFill rotWithShape="0">
          <a:gsLst>
            <a:gs pos="0">
              <a:schemeClr val="accent2">
                <a:hueOff val="-3392975"/>
                <a:satOff val="11185"/>
                <a:lumOff val="1196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392975"/>
                <a:satOff val="11185"/>
                <a:lumOff val="1196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392975"/>
                <a:satOff val="11185"/>
                <a:lumOff val="1196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-3392975"/>
              <a:satOff val="11185"/>
              <a:lumOff val="119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69A4EE-11C3-41AE-AE35-1968EA432F4F}">
      <dsp:nvSpPr>
        <dsp:cNvPr id="0" name=""/>
        <dsp:cNvSpPr/>
      </dsp:nvSpPr>
      <dsp:spPr>
        <a:xfrm>
          <a:off x="0" y="3477816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• Transportation costs create additional barriers</a:t>
          </a:r>
        </a:p>
      </dsp:txBody>
      <dsp:txXfrm>
        <a:off x="0" y="3477816"/>
        <a:ext cx="4435078" cy="11592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67FD8-4F47-44B8-A349-2991D08BCC6C}">
      <dsp:nvSpPr>
        <dsp:cNvPr id="0" name=""/>
        <dsp:cNvSpPr/>
      </dsp:nvSpPr>
      <dsp:spPr>
        <a:xfrm>
          <a:off x="2110" y="51298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rgbClr val="002060"/>
              </a:solidFill>
            </a:rPr>
            <a:t>IMSS – Instituto </a:t>
          </a:r>
          <a:r>
            <a:rPr lang="en-US" sz="1200" kern="1200"/>
            <a:t>Mexicano del Seguro Social</a:t>
          </a:r>
          <a:endParaRPr lang="en-US" sz="1200" kern="1200" dirty="0"/>
        </a:p>
      </dsp:txBody>
      <dsp:txXfrm>
        <a:off x="2110" y="51298"/>
        <a:ext cx="1674008" cy="1004404"/>
      </dsp:txXfrm>
    </dsp:sp>
    <dsp:sp modelId="{3675A3CF-B666-45DA-8AA5-A2EECC9F1EED}">
      <dsp:nvSpPr>
        <dsp:cNvPr id="0" name=""/>
        <dsp:cNvSpPr/>
      </dsp:nvSpPr>
      <dsp:spPr>
        <a:xfrm>
          <a:off x="1843519" y="51298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Covers employees in the formal private sector</a:t>
          </a:r>
        </a:p>
      </dsp:txBody>
      <dsp:txXfrm>
        <a:off x="1843519" y="51298"/>
        <a:ext cx="1674008" cy="1004404"/>
      </dsp:txXfrm>
    </dsp:sp>
    <dsp:sp modelId="{9942019E-9136-4597-9A15-B99F73ECE648}">
      <dsp:nvSpPr>
        <dsp:cNvPr id="0" name=""/>
        <dsp:cNvSpPr/>
      </dsp:nvSpPr>
      <dsp:spPr>
        <a:xfrm>
          <a:off x="3684928" y="51298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Funded through employer and employee contributions</a:t>
          </a:r>
        </a:p>
      </dsp:txBody>
      <dsp:txXfrm>
        <a:off x="3684928" y="51298"/>
        <a:ext cx="1674008" cy="1004404"/>
      </dsp:txXfrm>
    </dsp:sp>
    <dsp:sp modelId="{CC63D919-D924-4751-BE8B-CCCCF9124C65}">
      <dsp:nvSpPr>
        <dsp:cNvPr id="0" name=""/>
        <dsp:cNvSpPr/>
      </dsp:nvSpPr>
      <dsp:spPr>
        <a:xfrm>
          <a:off x="5526337" y="51298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Provides primary care, hospital care, maternity care, and pensions</a:t>
          </a:r>
        </a:p>
      </dsp:txBody>
      <dsp:txXfrm>
        <a:off x="5526337" y="51298"/>
        <a:ext cx="1674008" cy="1004404"/>
      </dsp:txXfrm>
    </dsp:sp>
    <dsp:sp modelId="{55CA464C-93A0-44F9-BD58-F2D3507003F3}">
      <dsp:nvSpPr>
        <dsp:cNvPr id="0" name=""/>
        <dsp:cNvSpPr/>
      </dsp:nvSpPr>
      <dsp:spPr>
        <a:xfrm>
          <a:off x="2110" y="1223104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solidFill>
                <a:srgbClr val="002060"/>
              </a:solidFill>
            </a:rPr>
            <a:t>ISSSTE – Instituto</a:t>
          </a:r>
          <a:r>
            <a:rPr lang="en-US" sz="1200" kern="1200"/>
            <a:t> de Seguridad y Servicios Sociales de los Trabajadores del Estado</a:t>
          </a:r>
          <a:endParaRPr lang="en-US" sz="1200" kern="1200" dirty="0"/>
        </a:p>
      </dsp:txBody>
      <dsp:txXfrm>
        <a:off x="2110" y="1223104"/>
        <a:ext cx="1674008" cy="1004404"/>
      </dsp:txXfrm>
    </dsp:sp>
    <dsp:sp modelId="{9E7F7658-CDC8-4296-99F0-9AF9F59E0A3D}">
      <dsp:nvSpPr>
        <dsp:cNvPr id="0" name=""/>
        <dsp:cNvSpPr/>
      </dsp:nvSpPr>
      <dsp:spPr>
        <a:xfrm>
          <a:off x="1843519" y="1223104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Covers government employees (federal and public sector workers)</a:t>
          </a:r>
        </a:p>
      </dsp:txBody>
      <dsp:txXfrm>
        <a:off x="1843519" y="1223104"/>
        <a:ext cx="1674008" cy="1004404"/>
      </dsp:txXfrm>
    </dsp:sp>
    <dsp:sp modelId="{5BEA47CA-34B0-446E-B02C-1CA8602FC789}">
      <dsp:nvSpPr>
        <dsp:cNvPr id="0" name=""/>
        <dsp:cNvSpPr/>
      </dsp:nvSpPr>
      <dsp:spPr>
        <a:xfrm>
          <a:off x="3684928" y="1223104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Similar benefits to IMSS but within a separate system</a:t>
          </a:r>
        </a:p>
      </dsp:txBody>
      <dsp:txXfrm>
        <a:off x="3684928" y="1223104"/>
        <a:ext cx="1674008" cy="1004404"/>
      </dsp:txXfrm>
    </dsp:sp>
    <dsp:sp modelId="{0DFFE6D6-6913-44BB-89FB-D15371369996}">
      <dsp:nvSpPr>
        <dsp:cNvPr id="0" name=""/>
        <dsp:cNvSpPr/>
      </dsp:nvSpPr>
      <dsp:spPr>
        <a:xfrm>
          <a:off x="5526337" y="1223104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Includes healthcare, pensions, and social benefits</a:t>
          </a:r>
        </a:p>
      </dsp:txBody>
      <dsp:txXfrm>
        <a:off x="5526337" y="1223104"/>
        <a:ext cx="1674008" cy="1004404"/>
      </dsp:txXfrm>
    </dsp:sp>
    <dsp:sp modelId="{E7981031-ADFE-4A65-9B06-52739C9F54E3}">
      <dsp:nvSpPr>
        <dsp:cNvPr id="0" name=""/>
        <dsp:cNvSpPr/>
      </dsp:nvSpPr>
      <dsp:spPr>
        <a:xfrm>
          <a:off x="2110" y="2394909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rgbClr val="002060"/>
              </a:solidFill>
            </a:rPr>
            <a:t>IMSS-Bienestar</a:t>
          </a:r>
          <a:endParaRPr lang="en-US" sz="1400" b="1" kern="1200" dirty="0">
            <a:solidFill>
              <a:srgbClr val="002060"/>
            </a:solidFill>
          </a:endParaRPr>
        </a:p>
      </dsp:txBody>
      <dsp:txXfrm>
        <a:off x="2110" y="2394909"/>
        <a:ext cx="1674008" cy="1004404"/>
      </dsp:txXfrm>
    </dsp:sp>
    <dsp:sp modelId="{D502819C-8454-419A-99A9-F3181A553DCC}">
      <dsp:nvSpPr>
        <dsp:cNvPr id="0" name=""/>
        <dsp:cNvSpPr/>
      </dsp:nvSpPr>
      <dsp:spPr>
        <a:xfrm>
          <a:off x="1843519" y="2394909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Public system intended for people without formal employment or insurance</a:t>
          </a:r>
        </a:p>
      </dsp:txBody>
      <dsp:txXfrm>
        <a:off x="1843519" y="2394909"/>
        <a:ext cx="1674008" cy="1004404"/>
      </dsp:txXfrm>
    </dsp:sp>
    <dsp:sp modelId="{C2B64237-0E62-448A-B55E-FFBABD666181}">
      <dsp:nvSpPr>
        <dsp:cNvPr id="0" name=""/>
        <dsp:cNvSpPr/>
      </dsp:nvSpPr>
      <dsp:spPr>
        <a:xfrm>
          <a:off x="3684928" y="2394909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Provides free primary and hospital care in public facilities</a:t>
          </a:r>
        </a:p>
      </dsp:txBody>
      <dsp:txXfrm>
        <a:off x="3684928" y="2394909"/>
        <a:ext cx="1674008" cy="1004404"/>
      </dsp:txXfrm>
    </dsp:sp>
    <dsp:sp modelId="{1C937E3C-4951-4D7F-8B2F-E4109443397E}">
      <dsp:nvSpPr>
        <dsp:cNvPr id="0" name=""/>
        <dsp:cNvSpPr/>
      </dsp:nvSpPr>
      <dsp:spPr>
        <a:xfrm>
          <a:off x="5526337" y="2394909"/>
          <a:ext cx="1674008" cy="10044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• Focuses on low‑income populations and rural areas</a:t>
          </a:r>
        </a:p>
      </dsp:txBody>
      <dsp:txXfrm>
        <a:off x="5526337" y="2394909"/>
        <a:ext cx="1674008" cy="100440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0F1F1-2C82-4FDB-9EF3-79A183466976}">
      <dsp:nvSpPr>
        <dsp:cNvPr id="0" name=""/>
        <dsp:cNvSpPr/>
      </dsp:nvSpPr>
      <dsp:spPr>
        <a:xfrm>
          <a:off x="0" y="62333"/>
          <a:ext cx="7203281" cy="65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Dental program</a:t>
          </a:r>
        </a:p>
      </dsp:txBody>
      <dsp:txXfrm>
        <a:off x="31984" y="94317"/>
        <a:ext cx="7139313" cy="591232"/>
      </dsp:txXfrm>
    </dsp:sp>
    <dsp:sp modelId="{8E3EA1C5-0826-49E8-99BE-E91FF7637CF7}">
      <dsp:nvSpPr>
        <dsp:cNvPr id="0" name=""/>
        <dsp:cNvSpPr/>
      </dsp:nvSpPr>
      <dsp:spPr>
        <a:xfrm>
          <a:off x="0" y="798173"/>
          <a:ext cx="7203281" cy="65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Medical consultations</a:t>
          </a:r>
        </a:p>
      </dsp:txBody>
      <dsp:txXfrm>
        <a:off x="31984" y="830157"/>
        <a:ext cx="7139313" cy="591232"/>
      </dsp:txXfrm>
    </dsp:sp>
    <dsp:sp modelId="{7830F244-800F-4FFC-99CD-059EA4BC6EA9}">
      <dsp:nvSpPr>
        <dsp:cNvPr id="0" name=""/>
        <dsp:cNvSpPr/>
      </dsp:nvSpPr>
      <dsp:spPr>
        <a:xfrm>
          <a:off x="0" y="1534013"/>
          <a:ext cx="7203281" cy="65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Psychological services</a:t>
          </a:r>
        </a:p>
      </dsp:txBody>
      <dsp:txXfrm>
        <a:off x="31984" y="1565997"/>
        <a:ext cx="7139313" cy="591232"/>
      </dsp:txXfrm>
    </dsp:sp>
    <dsp:sp modelId="{EFF4F8BC-2E7D-4892-B3F1-A444C779B3BF}">
      <dsp:nvSpPr>
        <dsp:cNvPr id="0" name=""/>
        <dsp:cNvSpPr/>
      </dsp:nvSpPr>
      <dsp:spPr>
        <a:xfrm>
          <a:off x="0" y="2269853"/>
          <a:ext cx="7203281" cy="6552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Social work</a:t>
          </a:r>
        </a:p>
      </dsp:txBody>
      <dsp:txXfrm>
        <a:off x="31984" y="2301837"/>
        <a:ext cx="7139313" cy="591232"/>
      </dsp:txXfrm>
    </dsp:sp>
    <dsp:sp modelId="{B9D21B47-A879-4AE1-BA29-CEA72106BE58}">
      <dsp:nvSpPr>
        <dsp:cNvPr id="0" name=""/>
        <dsp:cNvSpPr/>
      </dsp:nvSpPr>
      <dsp:spPr>
        <a:xfrm>
          <a:off x="0" y="3005693"/>
          <a:ext cx="7203281" cy="655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Preventive education</a:t>
          </a:r>
        </a:p>
      </dsp:txBody>
      <dsp:txXfrm>
        <a:off x="31984" y="3037677"/>
        <a:ext cx="7139313" cy="5912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C33A1-679B-4DF1-A0A3-371AA509C1FE}">
      <dsp:nvSpPr>
        <dsp:cNvPr id="0" name=""/>
        <dsp:cNvSpPr/>
      </dsp:nvSpPr>
      <dsp:spPr>
        <a:xfrm>
          <a:off x="0" y="454"/>
          <a:ext cx="7203281" cy="106351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79D53-0B4D-4808-A91F-B03C512CC37E}">
      <dsp:nvSpPr>
        <dsp:cNvPr id="0" name=""/>
        <dsp:cNvSpPr/>
      </dsp:nvSpPr>
      <dsp:spPr>
        <a:xfrm>
          <a:off x="321714" y="239746"/>
          <a:ext cx="584935" cy="584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361890-9430-4536-9FED-C09313DDF01A}">
      <dsp:nvSpPr>
        <dsp:cNvPr id="0" name=""/>
        <dsp:cNvSpPr/>
      </dsp:nvSpPr>
      <dsp:spPr>
        <a:xfrm>
          <a:off x="1228364" y="454"/>
          <a:ext cx="5974916" cy="1063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56" tIns="112556" rIns="112556" bIns="11255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 stationary &amp; 5 mobile medical/dental units</a:t>
          </a:r>
        </a:p>
      </dsp:txBody>
      <dsp:txXfrm>
        <a:off x="1228364" y="454"/>
        <a:ext cx="5974916" cy="1063519"/>
      </dsp:txXfrm>
    </dsp:sp>
    <dsp:sp modelId="{1970AC51-FAB3-4286-A66C-528C67DE0C3E}">
      <dsp:nvSpPr>
        <dsp:cNvPr id="0" name=""/>
        <dsp:cNvSpPr/>
      </dsp:nvSpPr>
      <dsp:spPr>
        <a:xfrm>
          <a:off x="0" y="1329853"/>
          <a:ext cx="7203281" cy="1063519"/>
        </a:xfrm>
        <a:prstGeom prst="roundRect">
          <a:avLst>
            <a:gd name="adj" fmla="val 10000"/>
          </a:avLst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C30A1D-3462-45D2-8CAD-40A748EF0AF1}">
      <dsp:nvSpPr>
        <dsp:cNvPr id="0" name=""/>
        <dsp:cNvSpPr/>
      </dsp:nvSpPr>
      <dsp:spPr>
        <a:xfrm>
          <a:off x="321714" y="1569145"/>
          <a:ext cx="584935" cy="584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84716-A305-42AA-9D68-EB6B30D85E05}">
      <dsp:nvSpPr>
        <dsp:cNvPr id="0" name=""/>
        <dsp:cNvSpPr/>
      </dsp:nvSpPr>
      <dsp:spPr>
        <a:xfrm>
          <a:off x="1228364" y="1329853"/>
          <a:ext cx="5974916" cy="1063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56" tIns="112556" rIns="112556" bIns="11255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Travel distance: more than 40,000 km annually</a:t>
          </a:r>
        </a:p>
      </dsp:txBody>
      <dsp:txXfrm>
        <a:off x="1228364" y="1329853"/>
        <a:ext cx="5974916" cy="1063519"/>
      </dsp:txXfrm>
    </dsp:sp>
    <dsp:sp modelId="{EA12A0EE-B5C4-4CCE-A734-44C55981D749}">
      <dsp:nvSpPr>
        <dsp:cNvPr id="0" name=""/>
        <dsp:cNvSpPr/>
      </dsp:nvSpPr>
      <dsp:spPr>
        <a:xfrm>
          <a:off x="0" y="2659253"/>
          <a:ext cx="7203281" cy="1063519"/>
        </a:xfrm>
        <a:prstGeom prst="roundRect">
          <a:avLst>
            <a:gd name="adj" fmla="val 10000"/>
          </a:avLst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EFEB0-84B8-4CED-B640-A579113FB87D}">
      <dsp:nvSpPr>
        <dsp:cNvPr id="0" name=""/>
        <dsp:cNvSpPr/>
      </dsp:nvSpPr>
      <dsp:spPr>
        <a:xfrm>
          <a:off x="321714" y="2898544"/>
          <a:ext cx="584935" cy="584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24223-2A75-4835-B244-838DCB00415F}">
      <dsp:nvSpPr>
        <dsp:cNvPr id="0" name=""/>
        <dsp:cNvSpPr/>
      </dsp:nvSpPr>
      <dsp:spPr>
        <a:xfrm>
          <a:off x="1228364" y="2659253"/>
          <a:ext cx="5974916" cy="1063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56" tIns="112556" rIns="112556" bIns="11255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Units visit schools and rural communities throughout the municipality</a:t>
          </a:r>
        </a:p>
      </dsp:txBody>
      <dsp:txXfrm>
        <a:off x="1228364" y="2659253"/>
        <a:ext cx="5974916" cy="10635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1:27:41.2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108 4981 24575,'-13'-159'0,"0"25"0,9 92 0,-1 0 0,-3 0 0,-14-47 0,10 45 0,2 0 0,-6-67 0,14-199 0,5 149 0,-1 123 0,3 0 0,0 0 0,3 0 0,1 1 0,14-37 0,6-26 0,-15 54 0,2 2 0,39-79 0,-21 64 0,2 3 0,65-77 0,4-6 0,-71 93-161,3 1-1,2 2 1,1 2-1,2 1 1,2 2-1,73-47 1,62-44-6054,77-78 7907,-151 117 4120,128-100-5971,-22 24 159,-129 99 0,-67 52 0,1 1 0,1 0 0,1 1 0,-1 1 0,2 0 0,0 2 0,0 0 0,31-10 0,-15 11 0,21-5 0,0-1 0,-1-3 0,-1-3 0,58-30 0,-92 37 0,-1 0 0,-1-1 0,27-28 0,17-14 0,-46 41 0,0 0 0,-1-1 0,-1-1 0,-1 0 0,0-1 0,-1 0 0,12-29 0,32-47 0,-45 78 0,110-147 0,-102 142 0,2 0 0,0 1 0,1 1 0,45-30 0,47-38 0,-70 51 0,0 5 0,57-32 0,-28 19 0,-47 28 0,139-81 0,-107 69 0,7-5 0,1 3 0,2 3 0,81-22 0,-13 11 0,-93 24 0,2 2 0,0 2 0,0 1 0,75-4 0,153 3 0,93-1 0,-147 10 0,188 5 0,-329 5 0,0 3 0,104 30 0,-46-10 0,-88-23 0,73 2 0,-5-1 0,126 24 0,138 17 0,-328-42 0,-1 2 0,61 21 0,-60-15 0,-1-3 0,57 7 0,60 4 0,-81-10 0,159 6 0,1940-24 0,-1270 5 0,-901-2 0,1-1 0,-1 0 0,0-1 0,0-1 0,18-7 0,-13 5 0,0 0 0,29-4 0,65 1 0,162 9 0,-108 4 0,1714-4 0,-1849 2 0,0 2 0,0 1 0,-1 2 0,1 1 0,45 18 0,-42-13 0,1-2 0,0-2 0,58 8 0,25-16 0,-79-3 0,45 4 0,-71 1 0,-1 1 0,0 0 0,0 0 0,0 2 0,0-1 0,15 11 0,29 10 0,-49-22 0,13 3 0,-1 1 0,-1 1 0,0 1 0,0 1 0,36 26 0,-21-10 0,64 36 0,13 9 0,-58-34 0,154 118 0,-161-117 0,-2 2 0,51 59 0,-69-64 0,-1 1 0,31 62 0,11 17 0,-42-72 0,-1 2 0,29 77 0,-8-15 0,-1 0 0,-34-76 0,2-1 0,1-1 0,1 0 0,1-1 0,30 39 0,-21-37 0,0 2 0,37 67 0,-12-22 0,-35-55 0,0-1 0,15 34 0,-11-11 0,-3 0 0,-2 1 0,13 76 0,0 145 0,-12-118 0,60 262 0,-59-336 0,3 26 0,10 163 0,-19-132 0,3 82 0,2 223 0,-7-335 0,40 293 0,-27-293 0,-5 0 0,5 167 0,-21-192 0,1 19 0,-5 0 0,-17 113 0,8-155 0,-23 66 0,22-83 0,2 0 0,2 1 0,2 0 0,-7 69 0,14-83 0,0 33 0,-2 1 0,-20 100 0,7-102 0,-40 92 0,31-89 0,-17 63 0,20-20 0,16-68 0,-1 0 0,-2-1 0,-17 43 0,18-61 0,-1 0 0,-1-1 0,0 0 0,-19 20 0,14-17 0,1 1 0,-15 23 0,-7 23 0,-43 67 0,54-94 0,8-10 0,0-1 0,-2-1 0,-1-1 0,-41 39 0,44-50 0,-29 27 0,-90 57 0,96-74 0,-14 11 0,-2-3 0,-102 41 0,127-59 0,0 1 0,1 2 0,-28 19 0,27-15 0,-2-2 0,-38 17 0,-42 5 0,-43 18 0,93-33 0,-1-4 0,-1-2 0,0-3 0,-1-3 0,-1-2 0,1-4 0,-2-3 0,-75-4 0,-539-3 0,495 3 0,151-1 0,0-2 0,0-1 0,0-2 0,-39-12 0,-133-52 0,129 41 0,-287-117 0,196 75 0,-115-57 0,-56-21 0,266 119 0,2-3 0,-97-59 0,140 75 0,0 2 0,-1 2 0,0 0 0,-50-11 0,8 7 0,-74-7 0,-25 11 0,-239 11 0,205 6 0,-230 22 0,-24 1 0,364-28 0,-45 0 0,-196 23 0,310-17 0,0 1 0,0 1 0,1 1 0,-47 22 0,-91 61 0,114-61 0,44-26 0,1 1 0,-1-1 0,1 0 0,1 1 0,-1 0 0,1 0 0,-1 1 0,2-1 0,-1 1 0,0 0 0,1 0 0,0 0 0,-3 12 0,-3 10 0,-10 57 0,7-26 0,-100 380 0,50-130 0,28-117 0,26-163 0,-2 0 0,-1-1 0,-1 0 0,-1-1 0,-33 51 0,33-58 0,5-2 0,-1 0 0,2 0 0,1 0 0,0 1 0,1 0 0,-2 21 0,5-24 0,-1 0 0,-1 0 0,0 0 0,-1 0 0,-1-1 0,0 1 0,-1-1 0,-1-1 0,-14 22 0,-26 23 0,-7 10 0,-82 80 0,117-131 0,0 0 0,-1-2 0,0 0 0,-2-2 0,0 0 0,0-1 0,-1-2 0,-45 16 0,44-22 0,0-1 0,0-1 0,0-1 0,0-2 0,-44-3 0,24 0 0,-71-1 0,1-4 0,-134-29 0,230 32 0,1-1 0,0-1 0,0 0 0,0-2 0,1 0 0,-24-16 0,-89-79 0,71 53 0,-607-520 0,628 536 0,3-1 0,1-2 0,1-2 0,3-1 0,1-1 0,2-2 0,-24-51 0,-345-690 0,220 428 0,95 180 0,57 128 0,-1 1 0,-3 1 0,-2 2 0,-2 0 0,-2 3 0,-2 0 0,-1 3 0,-2 0 0,-77-56 0,-152-83 0,-423-208 0,631 359 0,0 3 0,-1 3 0,-2 2 0,-114-19 0,-266-7 0,386 41 0,-858-124 0,887 121 0,-1-1 0,2-2 0,0-1 0,0-1 0,1-1 0,-29-19 0,-108-52 0,101 54 0,-90-57 0,107 57 0,22 16 0,1 0 0,0-2 0,2 0 0,0-1 0,0-2 0,2 0 0,-23-30 0,2-4 0,25 37 0,2-1 0,0-1 0,1 0 0,-14-30 0,-33-75 0,20 45 0,-6-8 0,-5 2 0,-59-80 0,97 150 0,1-2 0,1 1 0,0-1 0,1-1 0,1 1 0,1-1 0,0-1 0,1 1 0,1-1 0,0 0 0,1 0 0,1 0 0,1-30 0,3-27-1365,0 45-5461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05.0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06.4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08.6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09.45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0.2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21 1,'-9'0,"-2"0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0.8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1.5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2.0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3.25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3.7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4.2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4.89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5.4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6.2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19.9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11:28:22.0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1:29:27.2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36.4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37.8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39.3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0.3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1.4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2.1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2.7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3.2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4.0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4.7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5.4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48.3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50.5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52.8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4:54.0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40.7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42.5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43.4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44.2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46.6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47.9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49.4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0T21:15:50.6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10:18:57.63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20379 5014 24552,'-8'196'0,"-15"1"0,-17-1 0,-14-1 0,-17-1 0,-15-2 0,-15-2 0,-15-1 0,-15-3 0,-15-3 0,-14-3 0,-15-2 0,-13-5 0,-15-3 0,-12-4 0,-14-5 0,-13-4 0,-11-4 0,-13-6 0,-11-5 0,-12-6 0,-10-5 0,-10-6 0,-10-6 0,-10-7 0,-8-6 0,-8-6 0,-8-7 0,-7-8 0,-6-6 0,-7-7 0,-5-7 0,-5-8 0,-4-8 0,-4-6 0,-3-9 0,-2-7 0,-2-7 0,-1-9 0,-1-7 0,-1-8 0,2-7 0,1-9 0,2-7 0,2-7 0,3-9 0,4-6 0,4-8 0,5-8 0,5-7 0,7-7 0,6-6 0,7-8 0,8-7 0,8-6 0,8-6 0,10-7 0,10-6 0,10-6 0,10-5 0,12-6 0,11-5 0,13-6 0,11-4 0,13-4 0,14-5 0,12-4 0,15-3 0,13-5 0,15-2 0,14-3 0,15-3 0,15-3 0,15-1 0,15-2 0,15-2 0,17-1 0,14-1 0,17-1 0,15 1 0,16-1 0,15 0 0,17 1 0,14 1 0,17 1 0,15 2 0,15 2 0,15 1 0,15 3 0,15 3 0,14 3 0,15 2 0,13 5 0,15 3 0,12 4 0,14 5 0,13 4 0,11 4 0,13 6 0,11 5 0,12 6 0,10 5 0,10 6 0,10 6 0,10 7 0,7 6 0,10 6 0,7 7 0,7 8 0,6 6 0,7 7 0,5 7 0,5 8 0,4 8 0,4 6 0,3 9 0,2 7 0,2 7 0,1 9 0,2 7 0,-1 8 0,-1 7 0,-1 9 0,-2 7 0,-2 7 0,-3 9 0,-4 6 0,-4 8 0,-5 8 0,-5 7 0,-7 7 0,-6 6 0,-7 8 0,-7 7 0,-10 6 0,-7 6 0,-10 7 0,-10 6 0,-10 6 0,-10 5 0,-12 6 0,-11 5 0,-13 6 0,-11 4 0,-13 4 0,-14 5 0,-12 4 0,-15 3 0,-13 5 0,-15 2 0,-14 3 0,-15 3 0,-15 3 0,-15 1 0,-15 2 0,-15 2 0,-17 1 0,-14 1 0,-17 1 0,-15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10:19:04.1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10:19:51.06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84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16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81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74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0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0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8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10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7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9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497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1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8.xml"/><Relationship Id="rId18" Type="http://schemas.openxmlformats.org/officeDocument/2006/relationships/customXml" Target="../ink/ink13.xml"/><Relationship Id="rId3" Type="http://schemas.openxmlformats.org/officeDocument/2006/relationships/customXml" Target="../ink/ink1.xml"/><Relationship Id="rId21" Type="http://schemas.openxmlformats.org/officeDocument/2006/relationships/customXml" Target="../ink/ink16.xml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17" Type="http://schemas.openxmlformats.org/officeDocument/2006/relationships/customXml" Target="../ink/ink12.xml"/><Relationship Id="rId2" Type="http://schemas.openxmlformats.org/officeDocument/2006/relationships/image" Target="../media/image4.jpeg"/><Relationship Id="rId16" Type="http://schemas.openxmlformats.org/officeDocument/2006/relationships/customXml" Target="../ink/ink11.xml"/><Relationship Id="rId20" Type="http://schemas.openxmlformats.org/officeDocument/2006/relationships/customXml" Target="../ink/ink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.png"/><Relationship Id="rId5" Type="http://schemas.openxmlformats.org/officeDocument/2006/relationships/customXml" Target="../ink/ink2.xml"/><Relationship Id="rId15" Type="http://schemas.openxmlformats.org/officeDocument/2006/relationships/customXml" Target="../ink/ink10.xml"/><Relationship Id="rId10" Type="http://schemas.openxmlformats.org/officeDocument/2006/relationships/customXml" Target="../ink/ink6.xml"/><Relationship Id="rId19" Type="http://schemas.openxmlformats.org/officeDocument/2006/relationships/customXml" Target="../ink/ink14.xml"/><Relationship Id="rId4" Type="http://schemas.openxmlformats.org/officeDocument/2006/relationships/image" Target="../media/image30.png"/><Relationship Id="rId9" Type="http://schemas.openxmlformats.org/officeDocument/2006/relationships/customXml" Target="../ink/ink5.xml"/><Relationship Id="rId14" Type="http://schemas.openxmlformats.org/officeDocument/2006/relationships/customXml" Target="../ink/ink9.xml"/><Relationship Id="rId22" Type="http://schemas.openxmlformats.org/officeDocument/2006/relationships/customXml" Target="../ink/ink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13" Type="http://schemas.openxmlformats.org/officeDocument/2006/relationships/customXml" Target="../ink/ink28.xml"/><Relationship Id="rId18" Type="http://schemas.openxmlformats.org/officeDocument/2006/relationships/customXml" Target="../ink/ink33.xml"/><Relationship Id="rId3" Type="http://schemas.openxmlformats.org/officeDocument/2006/relationships/customXml" Target="../ink/ink19.xml"/><Relationship Id="rId7" Type="http://schemas.openxmlformats.org/officeDocument/2006/relationships/customXml" Target="../ink/ink22.xml"/><Relationship Id="rId12" Type="http://schemas.openxmlformats.org/officeDocument/2006/relationships/customXml" Target="../ink/ink27.xml"/><Relationship Id="rId17" Type="http://schemas.openxmlformats.org/officeDocument/2006/relationships/customXml" Target="../ink/ink32.xml"/><Relationship Id="rId2" Type="http://schemas.openxmlformats.org/officeDocument/2006/relationships/image" Target="../media/image4.jpeg"/><Relationship Id="rId16" Type="http://schemas.openxmlformats.org/officeDocument/2006/relationships/customXml" Target="../ink/ink3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1.xml"/><Relationship Id="rId11" Type="http://schemas.openxmlformats.org/officeDocument/2006/relationships/customXml" Target="../ink/ink26.xml"/><Relationship Id="rId5" Type="http://schemas.openxmlformats.org/officeDocument/2006/relationships/customXml" Target="../ink/ink20.xml"/><Relationship Id="rId15" Type="http://schemas.openxmlformats.org/officeDocument/2006/relationships/customXml" Target="../ink/ink30.xml"/><Relationship Id="rId10" Type="http://schemas.openxmlformats.org/officeDocument/2006/relationships/customXml" Target="../ink/ink25.xml"/><Relationship Id="rId4" Type="http://schemas.openxmlformats.org/officeDocument/2006/relationships/image" Target="../media/image15.png"/><Relationship Id="rId9" Type="http://schemas.openxmlformats.org/officeDocument/2006/relationships/customXml" Target="../ink/ink24.xml"/><Relationship Id="rId14" Type="http://schemas.openxmlformats.org/officeDocument/2006/relationships/customXml" Target="../ink/ink2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8.xml"/><Relationship Id="rId13" Type="http://schemas.openxmlformats.org/officeDocument/2006/relationships/image" Target="../media/image16.png"/><Relationship Id="rId3" Type="http://schemas.openxmlformats.org/officeDocument/2006/relationships/customXml" Target="../ink/ink34.xml"/><Relationship Id="rId7" Type="http://schemas.openxmlformats.org/officeDocument/2006/relationships/customXml" Target="../ink/ink37.xml"/><Relationship Id="rId12" Type="http://schemas.openxmlformats.org/officeDocument/2006/relationships/customXml" Target="../ink/ink4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6.xml"/><Relationship Id="rId11" Type="http://schemas.openxmlformats.org/officeDocument/2006/relationships/customXml" Target="../ink/ink41.xml"/><Relationship Id="rId5" Type="http://schemas.openxmlformats.org/officeDocument/2006/relationships/customXml" Target="../ink/ink35.xml"/><Relationship Id="rId15" Type="http://schemas.openxmlformats.org/officeDocument/2006/relationships/image" Target="../media/image17.png"/><Relationship Id="rId10" Type="http://schemas.openxmlformats.org/officeDocument/2006/relationships/customXml" Target="../ink/ink40.xml"/><Relationship Id="rId4" Type="http://schemas.openxmlformats.org/officeDocument/2006/relationships/image" Target="../media/image15.png"/><Relationship Id="rId9" Type="http://schemas.openxmlformats.org/officeDocument/2006/relationships/customXml" Target="../ink/ink39.xml"/><Relationship Id="rId14" Type="http://schemas.openxmlformats.org/officeDocument/2006/relationships/customXml" Target="../ink/ink4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4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cROqKqkNONE" TargetMode="External"/><Relationship Id="rId3" Type="http://schemas.openxmlformats.org/officeDocument/2006/relationships/hyperlink" Target="https://www.facebook.com/FoundationNur/" TargetMode="External"/><Relationship Id="rId7" Type="http://schemas.openxmlformats.org/officeDocument/2006/relationships/hyperlink" Target="https://fdjn.ngo/" TargetMode="External"/><Relationship Id="rId12" Type="http://schemas.openxmlformats.org/officeDocument/2006/relationships/hyperlink" Target="https://difsanmigueldeallende.gob.mx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fiservice.org/cote-divoire/" TargetMode="External"/><Relationship Id="rId11" Type="http://schemas.openxmlformats.org/officeDocument/2006/relationships/hyperlink" Target="https://casa.org.mx/en/" TargetMode="External"/><Relationship Id="rId5" Type="http://schemas.openxmlformats.org/officeDocument/2006/relationships/hyperlink" Target="https://sufiservice.org/our-work/" TargetMode="External"/><Relationship Id="rId10" Type="http://schemas.openxmlformats.org/officeDocument/2006/relationships/hyperlink" Target="https://www.patronatoproninos.org/" TargetMode="External"/><Relationship Id="rId4" Type="http://schemas.openxmlformats.org/officeDocument/2006/relationships/hyperlink" Target="https://sufiservice.org/" TargetMode="External"/><Relationship Id="rId9" Type="http://schemas.openxmlformats.org/officeDocument/2006/relationships/hyperlink" Target="https://www.folketsvardcentral.s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B86662-F419-156D-1493-0C8C1ED8B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San </a:t>
            </a:r>
            <a:r>
              <a:rPr lang="sv-SE" dirty="0" err="1"/>
              <a:t>miguel</a:t>
            </a:r>
            <a:r>
              <a:rPr lang="sv-SE" dirty="0"/>
              <a:t> de </a:t>
            </a:r>
            <a:r>
              <a:rPr lang="sv-SE" dirty="0" err="1"/>
              <a:t>allende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3EF6AA9-1AB5-EE5C-14FE-9C95945BC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6206" y="2016125"/>
            <a:ext cx="4605914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85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4C6C3D-347A-C656-6A4D-FF8DF932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E434FA5-580A-55DC-CB5B-9F04CA0F8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0585" y="2016125"/>
            <a:ext cx="5177156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0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5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sv-SE"/>
              <a:t>San Miguel de Allende – Health &amp; Social Context</a:t>
            </a:r>
          </a:p>
        </p:txBody>
      </p:sp>
      <p:cxnSp>
        <p:nvCxnSpPr>
          <p:cNvPr id="30" name="Straight Connector 17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853754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Rectangle 19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5767B53-4B86-04EE-3848-A539FF4E75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56262"/>
              </p:ext>
            </p:extLst>
          </p:nvPr>
        </p:nvGraphicFramePr>
        <p:xfrm>
          <a:off x="1088231" y="2331497"/>
          <a:ext cx="7203281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9491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2BF11076-473D-8982-E5A9-C0921A3DA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1002166"/>
            <a:ext cx="7202456" cy="1371580"/>
          </a:xfrm>
        </p:spPr>
        <p:txBody>
          <a:bodyPr>
            <a:normAutofit/>
          </a:bodyPr>
          <a:lstStyle/>
          <a:p>
            <a:r>
              <a:rPr lang="sv-SE" b="1">
                <a:solidFill>
                  <a:srgbClr val="FFFFFF"/>
                </a:solidFill>
              </a:rPr>
              <a:t>General information San Miguel de Allende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2611819"/>
            <a:ext cx="914615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CF140D-73AF-0AFB-95F2-02D6F1C3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3837" y="3216814"/>
            <a:ext cx="7077303" cy="45719"/>
          </a:xfrm>
        </p:spPr>
        <p:txBody>
          <a:bodyPr>
            <a:normAutofit fontScale="25000" lnSpcReduction="20000"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4880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6EA621-F600-ECAA-CD2A-7FE4E044F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San Miguel urban (</a:t>
            </a:r>
            <a:r>
              <a:rPr lang="sv-SE" dirty="0" err="1"/>
              <a:t>yellow</a:t>
            </a:r>
            <a:r>
              <a:rPr lang="sv-SE" dirty="0"/>
              <a:t>) &amp; RURAL mapp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7B0762E-5110-D751-B36D-0B0A0411F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1953" y="2016124"/>
            <a:ext cx="6571343" cy="38634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Pennanteckning 22">
                <a:extLst>
                  <a:ext uri="{FF2B5EF4-FFF2-40B4-BE49-F238E27FC236}">
                    <a16:creationId xmlns:a16="http://schemas.microsoft.com/office/drawing/2014/main" id="{2D88803B-B803-D481-8377-ACA38250EF33}"/>
                  </a:ext>
                </a:extLst>
              </p14:cNvPr>
              <p14:cNvContentPartPr/>
              <p14:nvPr/>
            </p14:nvContentPartPr>
            <p14:xfrm>
              <a:off x="1744488" y="2074896"/>
              <a:ext cx="5983560" cy="3708720"/>
            </p14:xfrm>
          </p:contentPart>
        </mc:Choice>
        <mc:Fallback xmlns="">
          <p:pic>
            <p:nvPicPr>
              <p:cNvPr id="23" name="Pennanteckning 22">
                <a:extLst>
                  <a:ext uri="{FF2B5EF4-FFF2-40B4-BE49-F238E27FC236}">
                    <a16:creationId xmlns:a16="http://schemas.microsoft.com/office/drawing/2014/main" id="{2D88803B-B803-D481-8377-ACA38250EF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38368" y="2068776"/>
                <a:ext cx="5995800" cy="37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Pennanteckning 23">
                <a:extLst>
                  <a:ext uri="{FF2B5EF4-FFF2-40B4-BE49-F238E27FC236}">
                    <a16:creationId xmlns:a16="http://schemas.microsoft.com/office/drawing/2014/main" id="{5E0D5678-EA6E-5889-2AB9-532E07E9D4F9}"/>
                  </a:ext>
                </a:extLst>
              </p14:cNvPr>
              <p14:cNvContentPartPr/>
              <p14:nvPr/>
            </p14:nvContentPartPr>
            <p14:xfrm>
              <a:off x="4535208" y="3757896"/>
              <a:ext cx="360" cy="360"/>
            </p14:xfrm>
          </p:contentPart>
        </mc:Choice>
        <mc:Fallback xmlns="">
          <p:pic>
            <p:nvPicPr>
              <p:cNvPr id="24" name="Pennanteckning 23">
                <a:extLst>
                  <a:ext uri="{FF2B5EF4-FFF2-40B4-BE49-F238E27FC236}">
                    <a16:creationId xmlns:a16="http://schemas.microsoft.com/office/drawing/2014/main" id="{5E0D5678-EA6E-5889-2AB9-532E07E9D4F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81568" y="365025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Pennanteckning 24">
                <a:extLst>
                  <a:ext uri="{FF2B5EF4-FFF2-40B4-BE49-F238E27FC236}">
                    <a16:creationId xmlns:a16="http://schemas.microsoft.com/office/drawing/2014/main" id="{CB732A9E-B6C1-D044-3CC6-5991681DB02E}"/>
                  </a:ext>
                </a:extLst>
              </p14:cNvPr>
              <p14:cNvContentPartPr/>
              <p14:nvPr/>
            </p14:nvContentPartPr>
            <p14:xfrm>
              <a:off x="4480488" y="3785616"/>
              <a:ext cx="360" cy="360"/>
            </p14:xfrm>
          </p:contentPart>
        </mc:Choice>
        <mc:Fallback xmlns="">
          <p:pic>
            <p:nvPicPr>
              <p:cNvPr id="25" name="Pennanteckning 24">
                <a:extLst>
                  <a:ext uri="{FF2B5EF4-FFF2-40B4-BE49-F238E27FC236}">
                    <a16:creationId xmlns:a16="http://schemas.microsoft.com/office/drawing/2014/main" id="{CB732A9E-B6C1-D044-3CC6-5991681DB02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26488" y="367761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Pennanteckning 25">
                <a:extLst>
                  <a:ext uri="{FF2B5EF4-FFF2-40B4-BE49-F238E27FC236}">
                    <a16:creationId xmlns:a16="http://schemas.microsoft.com/office/drawing/2014/main" id="{148B2589-0990-CC92-3E02-3A5349E4C138}"/>
                  </a:ext>
                </a:extLst>
              </p14:cNvPr>
              <p14:cNvContentPartPr/>
              <p14:nvPr/>
            </p14:nvContentPartPr>
            <p14:xfrm>
              <a:off x="4708728" y="3748896"/>
              <a:ext cx="360" cy="360"/>
            </p14:xfrm>
          </p:contentPart>
        </mc:Choice>
        <mc:Fallback xmlns="">
          <p:pic>
            <p:nvPicPr>
              <p:cNvPr id="26" name="Pennanteckning 25">
                <a:extLst>
                  <a:ext uri="{FF2B5EF4-FFF2-40B4-BE49-F238E27FC236}">
                    <a16:creationId xmlns:a16="http://schemas.microsoft.com/office/drawing/2014/main" id="{148B2589-0990-CC92-3E02-3A5349E4C1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55088" y="364125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Pennanteckning 26">
                <a:extLst>
                  <a:ext uri="{FF2B5EF4-FFF2-40B4-BE49-F238E27FC236}">
                    <a16:creationId xmlns:a16="http://schemas.microsoft.com/office/drawing/2014/main" id="{79E802DC-2BBC-FD3F-0015-188046E46E79}"/>
                  </a:ext>
                </a:extLst>
              </p14:cNvPr>
              <p14:cNvContentPartPr/>
              <p14:nvPr/>
            </p14:nvContentPartPr>
            <p14:xfrm>
              <a:off x="4773168" y="3739536"/>
              <a:ext cx="360" cy="360"/>
            </p14:xfrm>
          </p:contentPart>
        </mc:Choice>
        <mc:Fallback xmlns="">
          <p:pic>
            <p:nvPicPr>
              <p:cNvPr id="27" name="Pennanteckning 26">
                <a:extLst>
                  <a:ext uri="{FF2B5EF4-FFF2-40B4-BE49-F238E27FC236}">
                    <a16:creationId xmlns:a16="http://schemas.microsoft.com/office/drawing/2014/main" id="{79E802DC-2BBC-FD3F-0015-188046E46E7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19168" y="363189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Pennanteckning 27">
                <a:extLst>
                  <a:ext uri="{FF2B5EF4-FFF2-40B4-BE49-F238E27FC236}">
                    <a16:creationId xmlns:a16="http://schemas.microsoft.com/office/drawing/2014/main" id="{639CA0FD-0549-D9A5-B807-652470C7D24A}"/>
                  </a:ext>
                </a:extLst>
              </p14:cNvPr>
              <p14:cNvContentPartPr/>
              <p14:nvPr/>
            </p14:nvContentPartPr>
            <p14:xfrm>
              <a:off x="4692528" y="3867696"/>
              <a:ext cx="7560" cy="360"/>
            </p14:xfrm>
          </p:contentPart>
        </mc:Choice>
        <mc:Fallback xmlns="">
          <p:pic>
            <p:nvPicPr>
              <p:cNvPr id="28" name="Pennanteckning 27">
                <a:extLst>
                  <a:ext uri="{FF2B5EF4-FFF2-40B4-BE49-F238E27FC236}">
                    <a16:creationId xmlns:a16="http://schemas.microsoft.com/office/drawing/2014/main" id="{639CA0FD-0549-D9A5-B807-652470C7D24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38888" y="3760056"/>
                <a:ext cx="1152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Pennanteckning 28">
                <a:extLst>
                  <a:ext uri="{FF2B5EF4-FFF2-40B4-BE49-F238E27FC236}">
                    <a16:creationId xmlns:a16="http://schemas.microsoft.com/office/drawing/2014/main" id="{BE13F868-311E-6464-016B-5911537939B4}"/>
                  </a:ext>
                </a:extLst>
              </p14:cNvPr>
              <p14:cNvContentPartPr/>
              <p14:nvPr/>
            </p14:nvContentPartPr>
            <p14:xfrm>
              <a:off x="4580928" y="3913416"/>
              <a:ext cx="360" cy="360"/>
            </p14:xfrm>
          </p:contentPart>
        </mc:Choice>
        <mc:Fallback xmlns="">
          <p:pic>
            <p:nvPicPr>
              <p:cNvPr id="29" name="Pennanteckning 28">
                <a:extLst>
                  <a:ext uri="{FF2B5EF4-FFF2-40B4-BE49-F238E27FC236}">
                    <a16:creationId xmlns:a16="http://schemas.microsoft.com/office/drawing/2014/main" id="{BE13F868-311E-6464-016B-5911537939B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27288" y="38057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Pennanteckning 29">
                <a:extLst>
                  <a:ext uri="{FF2B5EF4-FFF2-40B4-BE49-F238E27FC236}">
                    <a16:creationId xmlns:a16="http://schemas.microsoft.com/office/drawing/2014/main" id="{C5EA49DF-7405-939B-3700-D425879B12B8}"/>
                  </a:ext>
                </a:extLst>
              </p14:cNvPr>
              <p14:cNvContentPartPr/>
              <p14:nvPr/>
            </p14:nvContentPartPr>
            <p14:xfrm>
              <a:off x="4580928" y="3940776"/>
              <a:ext cx="360" cy="360"/>
            </p14:xfrm>
          </p:contentPart>
        </mc:Choice>
        <mc:Fallback xmlns="">
          <p:pic>
            <p:nvPicPr>
              <p:cNvPr id="30" name="Pennanteckning 29">
                <a:extLst>
                  <a:ext uri="{FF2B5EF4-FFF2-40B4-BE49-F238E27FC236}">
                    <a16:creationId xmlns:a16="http://schemas.microsoft.com/office/drawing/2014/main" id="{C5EA49DF-7405-939B-3700-D425879B12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27288" y="38327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Pennanteckning 30">
                <a:extLst>
                  <a:ext uri="{FF2B5EF4-FFF2-40B4-BE49-F238E27FC236}">
                    <a16:creationId xmlns:a16="http://schemas.microsoft.com/office/drawing/2014/main" id="{BEE1D828-F77A-5643-88F7-CA619758546D}"/>
                  </a:ext>
                </a:extLst>
              </p14:cNvPr>
              <p14:cNvContentPartPr/>
              <p14:nvPr/>
            </p14:nvContentPartPr>
            <p14:xfrm>
              <a:off x="4480488" y="4032216"/>
              <a:ext cx="360" cy="360"/>
            </p14:xfrm>
          </p:contentPart>
        </mc:Choice>
        <mc:Fallback xmlns="">
          <p:pic>
            <p:nvPicPr>
              <p:cNvPr id="31" name="Pennanteckning 30">
                <a:extLst>
                  <a:ext uri="{FF2B5EF4-FFF2-40B4-BE49-F238E27FC236}">
                    <a16:creationId xmlns:a16="http://schemas.microsoft.com/office/drawing/2014/main" id="{BEE1D828-F77A-5643-88F7-CA61975854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26488" y="39245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2" name="Pennanteckning 31">
                <a:extLst>
                  <a:ext uri="{FF2B5EF4-FFF2-40B4-BE49-F238E27FC236}">
                    <a16:creationId xmlns:a16="http://schemas.microsoft.com/office/drawing/2014/main" id="{7A072BEC-BE2C-7D9D-896F-8B6B48BA2EEB}"/>
                  </a:ext>
                </a:extLst>
              </p14:cNvPr>
              <p14:cNvContentPartPr/>
              <p14:nvPr/>
            </p14:nvContentPartPr>
            <p14:xfrm>
              <a:off x="4599288" y="4032216"/>
              <a:ext cx="360" cy="360"/>
            </p14:xfrm>
          </p:contentPart>
        </mc:Choice>
        <mc:Fallback xmlns="">
          <p:pic>
            <p:nvPicPr>
              <p:cNvPr id="32" name="Pennanteckning 31">
                <a:extLst>
                  <a:ext uri="{FF2B5EF4-FFF2-40B4-BE49-F238E27FC236}">
                    <a16:creationId xmlns:a16="http://schemas.microsoft.com/office/drawing/2014/main" id="{7A072BEC-BE2C-7D9D-896F-8B6B48BA2E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45648" y="39245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Pennanteckning 32">
                <a:extLst>
                  <a:ext uri="{FF2B5EF4-FFF2-40B4-BE49-F238E27FC236}">
                    <a16:creationId xmlns:a16="http://schemas.microsoft.com/office/drawing/2014/main" id="{B3B459A6-80A2-9818-FF8F-A878B09A03D4}"/>
                  </a:ext>
                </a:extLst>
              </p14:cNvPr>
              <p14:cNvContentPartPr/>
              <p14:nvPr/>
            </p14:nvContentPartPr>
            <p14:xfrm>
              <a:off x="4718088" y="3986856"/>
              <a:ext cx="360" cy="360"/>
            </p14:xfrm>
          </p:contentPart>
        </mc:Choice>
        <mc:Fallback xmlns="">
          <p:pic>
            <p:nvPicPr>
              <p:cNvPr id="33" name="Pennanteckning 32">
                <a:extLst>
                  <a:ext uri="{FF2B5EF4-FFF2-40B4-BE49-F238E27FC236}">
                    <a16:creationId xmlns:a16="http://schemas.microsoft.com/office/drawing/2014/main" id="{B3B459A6-80A2-9818-FF8F-A878B09A03D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64448" y="387885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4" name="Pennanteckning 33">
                <a:extLst>
                  <a:ext uri="{FF2B5EF4-FFF2-40B4-BE49-F238E27FC236}">
                    <a16:creationId xmlns:a16="http://schemas.microsoft.com/office/drawing/2014/main" id="{0C5EA480-9574-F864-C216-55E96B0D9A83}"/>
                  </a:ext>
                </a:extLst>
              </p14:cNvPr>
              <p14:cNvContentPartPr/>
              <p14:nvPr/>
            </p14:nvContentPartPr>
            <p14:xfrm>
              <a:off x="4800528" y="3959136"/>
              <a:ext cx="360" cy="360"/>
            </p14:xfrm>
          </p:contentPart>
        </mc:Choice>
        <mc:Fallback xmlns="">
          <p:pic>
            <p:nvPicPr>
              <p:cNvPr id="34" name="Pennanteckning 33">
                <a:extLst>
                  <a:ext uri="{FF2B5EF4-FFF2-40B4-BE49-F238E27FC236}">
                    <a16:creationId xmlns:a16="http://schemas.microsoft.com/office/drawing/2014/main" id="{0C5EA480-9574-F864-C216-55E96B0D9A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46528" y="385113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" name="Pennanteckning 34">
                <a:extLst>
                  <a:ext uri="{FF2B5EF4-FFF2-40B4-BE49-F238E27FC236}">
                    <a16:creationId xmlns:a16="http://schemas.microsoft.com/office/drawing/2014/main" id="{480D7A48-277C-BFEC-C7EE-523D945E597A}"/>
                  </a:ext>
                </a:extLst>
              </p14:cNvPr>
              <p14:cNvContentPartPr/>
              <p14:nvPr/>
            </p14:nvContentPartPr>
            <p14:xfrm>
              <a:off x="4846248" y="3940776"/>
              <a:ext cx="360" cy="360"/>
            </p14:xfrm>
          </p:contentPart>
        </mc:Choice>
        <mc:Fallback xmlns="">
          <p:pic>
            <p:nvPicPr>
              <p:cNvPr id="35" name="Pennanteckning 34">
                <a:extLst>
                  <a:ext uri="{FF2B5EF4-FFF2-40B4-BE49-F238E27FC236}">
                    <a16:creationId xmlns:a16="http://schemas.microsoft.com/office/drawing/2014/main" id="{480D7A48-277C-BFEC-C7EE-523D945E597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92248" y="38327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6" name="Pennanteckning 35">
                <a:extLst>
                  <a:ext uri="{FF2B5EF4-FFF2-40B4-BE49-F238E27FC236}">
                    <a16:creationId xmlns:a16="http://schemas.microsoft.com/office/drawing/2014/main" id="{2676C5B7-016B-3D39-FBEC-DA4B6669B88C}"/>
                  </a:ext>
                </a:extLst>
              </p14:cNvPr>
              <p14:cNvContentPartPr/>
              <p14:nvPr/>
            </p14:nvContentPartPr>
            <p14:xfrm>
              <a:off x="5001768" y="3931776"/>
              <a:ext cx="360" cy="360"/>
            </p14:xfrm>
          </p:contentPart>
        </mc:Choice>
        <mc:Fallback xmlns="">
          <p:pic>
            <p:nvPicPr>
              <p:cNvPr id="36" name="Pennanteckning 35">
                <a:extLst>
                  <a:ext uri="{FF2B5EF4-FFF2-40B4-BE49-F238E27FC236}">
                    <a16:creationId xmlns:a16="http://schemas.microsoft.com/office/drawing/2014/main" id="{2676C5B7-016B-3D39-FBEC-DA4B6669B8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47768" y="38237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7" name="Pennanteckning 36">
                <a:extLst>
                  <a:ext uri="{FF2B5EF4-FFF2-40B4-BE49-F238E27FC236}">
                    <a16:creationId xmlns:a16="http://schemas.microsoft.com/office/drawing/2014/main" id="{0A2C0668-3C23-4B29-666B-8CD6C54E3637}"/>
                  </a:ext>
                </a:extLst>
              </p14:cNvPr>
              <p14:cNvContentPartPr/>
              <p14:nvPr/>
            </p14:nvContentPartPr>
            <p14:xfrm>
              <a:off x="5093208" y="4013856"/>
              <a:ext cx="360" cy="360"/>
            </p14:xfrm>
          </p:contentPart>
        </mc:Choice>
        <mc:Fallback xmlns="">
          <p:pic>
            <p:nvPicPr>
              <p:cNvPr id="37" name="Pennanteckning 36">
                <a:extLst>
                  <a:ext uri="{FF2B5EF4-FFF2-40B4-BE49-F238E27FC236}">
                    <a16:creationId xmlns:a16="http://schemas.microsoft.com/office/drawing/2014/main" id="{0A2C0668-3C23-4B29-666B-8CD6C54E36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9208" y="390621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8" name="Pennanteckning 37">
                <a:extLst>
                  <a:ext uri="{FF2B5EF4-FFF2-40B4-BE49-F238E27FC236}">
                    <a16:creationId xmlns:a16="http://schemas.microsoft.com/office/drawing/2014/main" id="{3BECA547-5155-7BA6-8BAA-CDCFD301F56B}"/>
                  </a:ext>
                </a:extLst>
              </p14:cNvPr>
              <p14:cNvContentPartPr/>
              <p14:nvPr/>
            </p14:nvContentPartPr>
            <p14:xfrm>
              <a:off x="4663368" y="3858336"/>
              <a:ext cx="360" cy="360"/>
            </p14:xfrm>
          </p:contentPart>
        </mc:Choice>
        <mc:Fallback xmlns="">
          <p:pic>
            <p:nvPicPr>
              <p:cNvPr id="38" name="Pennanteckning 37">
                <a:extLst>
                  <a:ext uri="{FF2B5EF4-FFF2-40B4-BE49-F238E27FC236}">
                    <a16:creationId xmlns:a16="http://schemas.microsoft.com/office/drawing/2014/main" id="{3BECA547-5155-7BA6-8BAA-CDCFD301F56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09368" y="375069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" name="Pennanteckning 38">
                <a:extLst>
                  <a:ext uri="{FF2B5EF4-FFF2-40B4-BE49-F238E27FC236}">
                    <a16:creationId xmlns:a16="http://schemas.microsoft.com/office/drawing/2014/main" id="{740E9433-74E1-F8F5-49EC-C99F0D9536FF}"/>
                  </a:ext>
                </a:extLst>
              </p14:cNvPr>
              <p14:cNvContentPartPr/>
              <p14:nvPr/>
            </p14:nvContentPartPr>
            <p14:xfrm>
              <a:off x="4983408" y="3895056"/>
              <a:ext cx="360" cy="360"/>
            </p14:xfrm>
          </p:contentPart>
        </mc:Choice>
        <mc:Fallback xmlns="">
          <p:pic>
            <p:nvPicPr>
              <p:cNvPr id="39" name="Pennanteckning 38">
                <a:extLst>
                  <a:ext uri="{FF2B5EF4-FFF2-40B4-BE49-F238E27FC236}">
                    <a16:creationId xmlns:a16="http://schemas.microsoft.com/office/drawing/2014/main" id="{740E9433-74E1-F8F5-49EC-C99F0D9536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29408" y="3787416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834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513" y="1460641"/>
            <a:ext cx="5401842" cy="786926"/>
          </a:xfrm>
        </p:spPr>
        <p:txBody>
          <a:bodyPr>
            <a:normAutofit/>
          </a:bodyPr>
          <a:lstStyle/>
          <a:p>
            <a:r>
              <a:t>Population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705934-4F71-F3D9-30FF-7F68E60757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2176"/>
              </p:ext>
            </p:extLst>
          </p:nvPr>
        </p:nvGraphicFramePr>
        <p:xfrm>
          <a:off x="1959174" y="2605874"/>
          <a:ext cx="5402461" cy="2792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sv-SE"/>
              <a:t>Settlement Structure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853754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9DB3A3-7ED9-F66F-797C-8D08D3D7E6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329908"/>
              </p:ext>
            </p:extLst>
          </p:nvPr>
        </p:nvGraphicFramePr>
        <p:xfrm>
          <a:off x="1088231" y="2331497"/>
          <a:ext cx="7203281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5" y="2584535"/>
            <a:ext cx="2454070" cy="2005649"/>
          </a:xfrm>
        </p:spPr>
        <p:txBody>
          <a:bodyPr anchor="t">
            <a:normAutofit/>
          </a:bodyPr>
          <a:lstStyle/>
          <a:p>
            <a:r>
              <a:rPr lang="sv-SE"/>
              <a:t>Examples of Vulnerable Areas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A7547D6E-1440-5394-D189-D58491E51B8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56435" y="1459706"/>
          <a:ext cx="4435078" cy="3477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0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Children in Vulnerable Conditions (Estimates)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/>
          </a:bodyPr>
          <a:lstStyle/>
          <a:p>
            <a:r>
              <a:rPr dirty="0"/>
              <a:t>Total children in municipality: ~40,000–50,000</a:t>
            </a:r>
          </a:p>
          <a:p>
            <a:r>
              <a:rPr dirty="0"/>
              <a:t>Estimated children in vulnerable socioeconomic conditions: 10,000–20,000</a:t>
            </a:r>
            <a:r>
              <a:rPr lang="sv-SE" dirty="0"/>
              <a:t> i </a:t>
            </a:r>
            <a:r>
              <a:rPr lang="sv-SE" dirty="0" err="1"/>
              <a:t>higher</a:t>
            </a:r>
            <a:r>
              <a:rPr lang="sv-SE" dirty="0"/>
              <a:t> </a:t>
            </a:r>
            <a:r>
              <a:rPr lang="sv-SE" dirty="0" err="1"/>
              <a:t>level</a:t>
            </a:r>
            <a:r>
              <a:rPr lang="sv-SE" dirty="0"/>
              <a:t> och 10-15,000 moderate </a:t>
            </a:r>
            <a:r>
              <a:rPr lang="sv-SE" dirty="0" err="1"/>
              <a:t>level</a:t>
            </a:r>
            <a:endParaRPr dirty="0"/>
          </a:p>
          <a:p>
            <a:r>
              <a:rPr dirty="0"/>
              <a:t>Common barriers: transport, medication costs, limited clinics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5F36E7-F6A3-BFD0-F92D-AB483D9E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The list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schools</a:t>
            </a:r>
            <a:r>
              <a:rPr lang="sv-SE" dirty="0"/>
              <a:t> i san </a:t>
            </a:r>
            <a:r>
              <a:rPr lang="sv-SE" dirty="0" err="1"/>
              <a:t>miguel</a:t>
            </a:r>
            <a:endParaRPr lang="sv-SE" dirty="0"/>
          </a:p>
        </p:txBody>
      </p:sp>
      <p:graphicFrame>
        <p:nvGraphicFramePr>
          <p:cNvPr id="11" name="Platshållare för innehåll 10">
            <a:extLst>
              <a:ext uri="{FF2B5EF4-FFF2-40B4-BE49-F238E27FC236}">
                <a16:creationId xmlns:a16="http://schemas.microsoft.com/office/drawing/2014/main" id="{21DD280B-0828-1796-F4C6-8EBA3BD8AFB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478504"/>
              </p:ext>
            </p:extLst>
          </p:nvPr>
        </p:nvGraphicFramePr>
        <p:xfrm>
          <a:off x="841248" y="1853754"/>
          <a:ext cx="7397495" cy="3961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563407" imgH="11820494" progId="Excel.Sheet.12">
                  <p:embed/>
                </p:oleObj>
              </mc:Choice>
              <mc:Fallback>
                <p:oleObj name="Worksheet" r:id="rId2" imgW="11563407" imgH="11820494" progId="Excel.Sheet.12">
                  <p:embed/>
                  <p:pic>
                    <p:nvPicPr>
                      <p:cNvPr id="11" name="Platshållare för innehåll 10">
                        <a:extLst>
                          <a:ext uri="{FF2B5EF4-FFF2-40B4-BE49-F238E27FC236}">
                            <a16:creationId xmlns:a16="http://schemas.microsoft.com/office/drawing/2014/main" id="{21DD280B-0828-1796-F4C6-8EBA3BD8AF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41248" y="1853754"/>
                        <a:ext cx="7397495" cy="39618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239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B03F1A-E861-793D-E996-366D20E6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Schools</a:t>
            </a:r>
            <a:r>
              <a:rPr lang="sv-SE" dirty="0"/>
              <a:t> </a:t>
            </a:r>
            <a:r>
              <a:rPr lang="sv-SE" dirty="0" err="1"/>
              <a:t>statistic</a:t>
            </a:r>
            <a:endParaRPr lang="sv-SE" dirty="0"/>
          </a:p>
        </p:txBody>
      </p:sp>
      <p:pic>
        <p:nvPicPr>
          <p:cNvPr id="13" name="Platshållare för innehåll 12">
            <a:extLst>
              <a:ext uri="{FF2B5EF4-FFF2-40B4-BE49-F238E27FC236}">
                <a16:creationId xmlns:a16="http://schemas.microsoft.com/office/drawing/2014/main" id="{23AAB49C-F309-8E8B-C243-F62C4A2AF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046111" y="2016125"/>
            <a:ext cx="5366103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991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12D1BB-2E13-5051-29BA-1E9AD544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School is compulsory in Mexico.</a:t>
            </a:r>
            <a:br>
              <a:rPr lang="sv-SE" b="1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E6990D-B1F1-02A2-E53E-DF5DE014C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Mexican law states that education is compulsory: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Preschool (</a:t>
            </a:r>
            <a:r>
              <a:rPr lang="en-US" b="1" dirty="0" err="1"/>
              <a:t>preescolar</a:t>
            </a:r>
            <a:r>
              <a:rPr lang="en-US" b="1" dirty="0"/>
              <a:t>)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Primary school (</a:t>
            </a:r>
            <a:r>
              <a:rPr lang="en-US" b="1" dirty="0" err="1"/>
              <a:t>primaria</a:t>
            </a:r>
            <a:r>
              <a:rPr lang="en-US" b="1" dirty="0"/>
              <a:t>, 6 years)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Lower secondary school (</a:t>
            </a:r>
            <a:r>
              <a:rPr lang="en-US" b="1" dirty="0" err="1"/>
              <a:t>secundaria</a:t>
            </a:r>
            <a:r>
              <a:rPr lang="en-US" b="1" dirty="0"/>
              <a:t>, 3 years)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A minimum of 9 years of compulsory education in total</a:t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Education in public schools is free</a:t>
            </a:r>
          </a:p>
          <a:p>
            <a:r>
              <a:rPr lang="en-US" b="1" dirty="0"/>
              <a:t>How many children attend school?</a:t>
            </a:r>
            <a:br>
              <a:rPr lang="en-US" dirty="0"/>
            </a:br>
            <a:r>
              <a:rPr lang="en-US" b="1" dirty="0"/>
              <a:t>Almost all children start school.</a:t>
            </a:r>
            <a:br>
              <a:rPr lang="en-US" dirty="0"/>
            </a:br>
            <a:r>
              <a:rPr lang="en-US" b="1" dirty="0"/>
              <a:t>The problem arises later.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4772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2E262E49-3AF4-5980-7AA1-81C28841B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684" y="2015734"/>
            <a:ext cx="3119137" cy="34506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0" indent="-228600" defTabSz="914400" fontAlgn="base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 dirty="0"/>
              <a:t>How many children attend school?</a:t>
            </a:r>
            <a:br>
              <a:rPr lang="en-US" dirty="0"/>
            </a:br>
            <a:r>
              <a:rPr lang="en-US" b="1" dirty="0"/>
              <a:t>Nationally in Mexico:</a:t>
            </a:r>
            <a:br>
              <a:rPr lang="en-US" dirty="0"/>
            </a:br>
            <a:r>
              <a:rPr lang="en-US" b="1" dirty="0"/>
              <a:t>Almost all children start school.</a:t>
            </a:r>
            <a:endParaRPr kumimoji="0" lang="en-US" altLang="sv-SE" b="0" i="0" u="none" strike="noStrike" cap="none" normalizeH="0" baseline="0" dirty="0">
              <a:ln>
                <a:noFill/>
              </a:ln>
            </a:endParaRP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5E930993-4A2F-1C4E-B262-88285754B84A}"/>
              </a:ext>
            </a:extLst>
          </p:cNvPr>
          <p:cNvGraphicFramePr>
            <a:graphicFrameLocks noGrp="1"/>
          </p:cNvGraphicFramePr>
          <p:nvPr/>
        </p:nvGraphicFramePr>
        <p:xfrm>
          <a:off x="4837176" y="2549171"/>
          <a:ext cx="3268105" cy="29193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537903">
                  <a:extLst>
                    <a:ext uri="{9D8B030D-6E8A-4147-A177-3AD203B41FA5}">
                      <a16:colId xmlns:a16="http://schemas.microsoft.com/office/drawing/2014/main" val="1268382450"/>
                    </a:ext>
                  </a:extLst>
                </a:gridCol>
                <a:gridCol w="1730202">
                  <a:extLst>
                    <a:ext uri="{9D8B030D-6E8A-4147-A177-3AD203B41FA5}">
                      <a16:colId xmlns:a16="http://schemas.microsoft.com/office/drawing/2014/main" val="11582617"/>
                    </a:ext>
                  </a:extLst>
                </a:gridCol>
              </a:tblGrid>
              <a:tr h="5936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b="1" cap="none" spc="0" dirty="0" err="1">
                          <a:solidFill>
                            <a:schemeClr val="tx1"/>
                          </a:solidFill>
                        </a:rPr>
                        <a:t>Level</a:t>
                      </a:r>
                      <a:endParaRPr lang="sv-SE" sz="20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66677" marR="128213" marT="128213" marB="12821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b="1" dirty="0" err="1"/>
                        <a:t>School</a:t>
                      </a:r>
                      <a:r>
                        <a:rPr lang="sv-SE" sz="2000" b="1" dirty="0"/>
                        <a:t> </a:t>
                      </a:r>
                      <a:r>
                        <a:rPr lang="sv-SE" sz="2000" b="1" dirty="0" err="1"/>
                        <a:t>attendance</a:t>
                      </a:r>
                      <a:endParaRPr lang="sv-SE" sz="20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66677" marR="128213" marT="128213" marB="128213" anchor="ctr"/>
                </a:tc>
                <a:extLst>
                  <a:ext uri="{0D108BD9-81ED-4DB2-BD59-A6C34878D82A}">
                    <a16:rowId xmlns:a16="http://schemas.microsoft.com/office/drawing/2014/main" val="210643218"/>
                  </a:ext>
                </a:extLst>
              </a:tr>
              <a:tr h="5936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cap="none" spc="0" dirty="0" err="1">
                          <a:solidFill>
                            <a:schemeClr val="tx1"/>
                          </a:solidFill>
                        </a:rPr>
                        <a:t>Primary</a:t>
                      </a:r>
                      <a:r>
                        <a:rPr lang="sv-SE" sz="20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166677" marR="128213" marT="128213" marB="12821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cap="none" spc="0">
                          <a:solidFill>
                            <a:schemeClr val="tx1"/>
                          </a:solidFill>
                        </a:rPr>
                        <a:t>ca </a:t>
                      </a:r>
                      <a:r>
                        <a:rPr lang="sv-SE" sz="2000" b="1" cap="none" spc="0">
                          <a:solidFill>
                            <a:schemeClr val="tx1"/>
                          </a:solidFill>
                        </a:rPr>
                        <a:t>97–99 %</a:t>
                      </a:r>
                      <a:endParaRPr lang="sv-SE" sz="20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66677" marR="128213" marT="128213" marB="128213" anchor="ctr"/>
                </a:tc>
                <a:extLst>
                  <a:ext uri="{0D108BD9-81ED-4DB2-BD59-A6C34878D82A}">
                    <a16:rowId xmlns:a16="http://schemas.microsoft.com/office/drawing/2014/main" val="2745106372"/>
                  </a:ext>
                </a:extLst>
              </a:tr>
              <a:tr h="5936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cap="none" spc="0" dirty="0" err="1">
                          <a:solidFill>
                            <a:schemeClr val="tx1"/>
                          </a:solidFill>
                        </a:rPr>
                        <a:t>Lower</a:t>
                      </a:r>
                      <a:r>
                        <a:rPr lang="sv-SE" sz="20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2000" cap="none" spc="0" dirty="0" err="1">
                          <a:solidFill>
                            <a:schemeClr val="tx1"/>
                          </a:solidFill>
                        </a:rPr>
                        <a:t>secondary</a:t>
                      </a:r>
                      <a:r>
                        <a:rPr lang="sv-SE" sz="20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166677" marR="128213" marT="128213" marB="12821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cap="none" spc="0">
                          <a:solidFill>
                            <a:schemeClr val="tx1"/>
                          </a:solidFill>
                        </a:rPr>
                        <a:t>ca </a:t>
                      </a:r>
                      <a:r>
                        <a:rPr lang="sv-SE" sz="2000" b="1" cap="none" spc="0">
                          <a:solidFill>
                            <a:schemeClr val="tx1"/>
                          </a:solidFill>
                        </a:rPr>
                        <a:t>85–90 %</a:t>
                      </a:r>
                      <a:endParaRPr lang="sv-SE" sz="20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66677" marR="128213" marT="128213" marB="128213" anchor="ctr"/>
                </a:tc>
                <a:extLst>
                  <a:ext uri="{0D108BD9-81ED-4DB2-BD59-A6C34878D82A}">
                    <a16:rowId xmlns:a16="http://schemas.microsoft.com/office/drawing/2014/main" val="2583159044"/>
                  </a:ext>
                </a:extLst>
              </a:tr>
              <a:tr h="5936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cap="none" spc="0" dirty="0" err="1">
                          <a:solidFill>
                            <a:schemeClr val="tx1"/>
                          </a:solidFill>
                        </a:rPr>
                        <a:t>High</a:t>
                      </a:r>
                      <a:r>
                        <a:rPr lang="sv-SE" sz="20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2000" cap="none" spc="0">
                          <a:solidFill>
                            <a:schemeClr val="tx1"/>
                          </a:solidFill>
                        </a:rPr>
                        <a:t>school</a:t>
                      </a:r>
                      <a:endParaRPr lang="sv-SE" sz="20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66677" marR="128213" marT="128213" marB="12821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cap="none" spc="0" dirty="0">
                          <a:solidFill>
                            <a:schemeClr val="tx1"/>
                          </a:solidFill>
                        </a:rPr>
                        <a:t>ca </a:t>
                      </a:r>
                      <a:r>
                        <a:rPr lang="sv-SE" sz="2000" b="1" cap="none" spc="0" dirty="0">
                          <a:solidFill>
                            <a:schemeClr val="tx1"/>
                          </a:solidFill>
                        </a:rPr>
                        <a:t>60–70 %</a:t>
                      </a:r>
                      <a:endParaRPr lang="sv-SE" sz="20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66677" marR="128213" marT="128213" marB="128213" anchor="ctr"/>
                </a:tc>
                <a:extLst>
                  <a:ext uri="{0D108BD9-81ED-4DB2-BD59-A6C34878D82A}">
                    <a16:rowId xmlns:a16="http://schemas.microsoft.com/office/drawing/2014/main" val="4122662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904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Schools in the Communities of San Miguel de Allende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San Miguel de Allende municipality has around 500 rural communities.</a:t>
            </a:r>
          </a:p>
          <a:p>
            <a:r>
              <a:t>However, not every community has its own school.</a:t>
            </a:r>
          </a:p>
          <a:p>
            <a:r>
              <a:t>Many small villages share schools located in nearby larger communities.</a:t>
            </a:r>
          </a:p>
        </p:txBody>
      </p:sp>
    </p:spTree>
    <p:extLst>
      <p:ext uri="{BB962C8B-B14F-4D97-AF65-F5344CB8AC3E}">
        <p14:creationId xmlns:p14="http://schemas.microsoft.com/office/powerpoint/2010/main" val="3467829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Typical Situation in Small Communities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Many communities have small populations (50–300 residents).</a:t>
            </a:r>
          </a:p>
          <a:p>
            <a:r>
              <a:t>A full school is often not viable.</a:t>
            </a:r>
          </a:p>
          <a:p>
            <a:endParaRPr/>
          </a:p>
          <a:p>
            <a:r>
              <a:t>Therefore:</a:t>
            </a:r>
          </a:p>
          <a:p>
            <a:r>
              <a:t>• Several communities share one school</a:t>
            </a:r>
          </a:p>
          <a:p>
            <a:r>
              <a:t>• Students travel 10–30 minutes to reach school</a:t>
            </a:r>
          </a:p>
          <a:p>
            <a:r>
              <a:t>• Primary school access is generally good, but higher grades may be farther away.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Pennanteckning 3">
                <a:extLst>
                  <a:ext uri="{FF2B5EF4-FFF2-40B4-BE49-F238E27FC236}">
                    <a16:creationId xmlns:a16="http://schemas.microsoft.com/office/drawing/2014/main" id="{6B79F694-BF95-CEA7-D785-7039B738044F}"/>
                  </a:ext>
                </a:extLst>
              </p14:cNvPr>
              <p14:cNvContentPartPr/>
              <p14:nvPr/>
            </p14:nvContentPartPr>
            <p14:xfrm>
              <a:off x="2112048" y="4032216"/>
              <a:ext cx="360" cy="360"/>
            </p14:xfrm>
          </p:contentPart>
        </mc:Choice>
        <mc:Fallback xmlns="">
          <p:pic>
            <p:nvPicPr>
              <p:cNvPr id="4" name="Pennanteckning 3">
                <a:extLst>
                  <a:ext uri="{FF2B5EF4-FFF2-40B4-BE49-F238E27FC236}">
                    <a16:creationId xmlns:a16="http://schemas.microsoft.com/office/drawing/2014/main" id="{6B79F694-BF95-CEA7-D785-7039B73804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05928" y="4026096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4408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en-US" sz="2700" dirty="0"/>
              <a:t>Types of Schools Serving Rural Communities</a:t>
            </a:r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/>
              <a:t>1. Public Primary Schools (Primaria)</a:t>
            </a:r>
          </a:p>
          <a:p>
            <a:pPr>
              <a:lnSpc>
                <a:spcPct val="110000"/>
              </a:lnSpc>
            </a:pPr>
            <a:r>
              <a:rPr lang="en-US" sz="1600"/>
              <a:t>• Located in larger villages</a:t>
            </a:r>
          </a:p>
          <a:p>
            <a:pPr>
              <a:lnSpc>
                <a:spcPct val="110000"/>
              </a:lnSpc>
            </a:pPr>
            <a:r>
              <a:rPr lang="en-US" sz="1600"/>
              <a:t>• Serve children from several nearby communities</a:t>
            </a:r>
          </a:p>
          <a:p>
            <a:pPr>
              <a:lnSpc>
                <a:spcPct val="110000"/>
              </a:lnSpc>
            </a:pPr>
            <a:endParaRPr lang="en-US" sz="1600"/>
          </a:p>
          <a:p>
            <a:pPr>
              <a:lnSpc>
                <a:spcPct val="110000"/>
              </a:lnSpc>
            </a:pPr>
            <a:r>
              <a:rPr lang="en-US" sz="1600"/>
              <a:t>2. CONAFE Community Schools</a:t>
            </a:r>
          </a:p>
          <a:p>
            <a:pPr>
              <a:lnSpc>
                <a:spcPct val="110000"/>
              </a:lnSpc>
            </a:pPr>
            <a:r>
              <a:rPr lang="en-US" sz="1600"/>
              <a:t>• Designed for very small villages</a:t>
            </a:r>
          </a:p>
          <a:p>
            <a:pPr>
              <a:lnSpc>
                <a:spcPct val="110000"/>
              </a:lnSpc>
            </a:pPr>
            <a:r>
              <a:rPr lang="en-US" sz="1600"/>
              <a:t>• Often one teacher for multiple grades</a:t>
            </a:r>
          </a:p>
          <a:p>
            <a:pPr>
              <a:lnSpc>
                <a:spcPct val="110000"/>
              </a:lnSpc>
            </a:pPr>
            <a:endParaRPr lang="en-US" sz="1600"/>
          </a:p>
          <a:p>
            <a:pPr>
              <a:lnSpc>
                <a:spcPct val="110000"/>
              </a:lnSpc>
            </a:pPr>
            <a:r>
              <a:rPr lang="en-US" sz="1600"/>
              <a:t>3. Shared Access</a:t>
            </a:r>
          </a:p>
          <a:p>
            <a:pPr>
              <a:lnSpc>
                <a:spcPct val="110000"/>
              </a:lnSpc>
            </a:pPr>
            <a:r>
              <a:rPr lang="en-US" sz="1600"/>
              <a:t>• Children travel to neighboring communities to attend school</a:t>
            </a:r>
          </a:p>
        </p:txBody>
      </p:sp>
    </p:spTree>
    <p:extLst>
      <p:ext uri="{BB962C8B-B14F-4D97-AF65-F5344CB8AC3E}">
        <p14:creationId xmlns:p14="http://schemas.microsoft.com/office/powerpoint/2010/main" val="1990984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sv-SE"/>
              <a:t>Geographic Barriers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A504BC-7E47-6BFD-A232-220AAF045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645913"/>
              </p:ext>
            </p:extLst>
          </p:nvPr>
        </p:nvGraphicFramePr>
        <p:xfrm>
          <a:off x="1088231" y="2340435"/>
          <a:ext cx="7203281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F0AB17F6-592B-45CB-96F6-705C9825A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301" y="802298"/>
            <a:ext cx="4511838" cy="5116985"/>
          </a:xfrm>
        </p:spPr>
        <p:txBody>
          <a:bodyPr vert="horz" lIns="91440" tIns="45720" rIns="91440" bIns="0" rtlCol="0" anchor="ctr">
            <a:normAutofit/>
          </a:bodyPr>
          <a:lstStyle/>
          <a:p>
            <a:pPr defTabSz="914400"/>
            <a:r>
              <a:rPr lang="en-US" sz="4100" spc="200"/>
              <a:t>Why Many Residents Do Not Fully Benefit from Public Health &amp; Social Services in San Miguel de Allende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264" y="802298"/>
            <a:ext cx="2550880" cy="5116985"/>
          </a:xfrm>
        </p:spPr>
        <p:txBody>
          <a:bodyPr vert="horz" lIns="91440" tIns="91440" rIns="91440" bIns="91440" rtlCol="0" anchor="ctr">
            <a:normAutofit/>
          </a:bodyPr>
          <a:lstStyle/>
          <a:p>
            <a:pPr marL="0" indent="0" algn="r" defTabSz="914400">
              <a:buNone/>
            </a:pPr>
            <a:r>
              <a:rPr lang="en-US" sz="1400" cap="all"/>
              <a:t>Overview of structural, geographic, economic, and administrative barriers affecting access to care.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A9284E7-0823-472D-9963-18D89DFEB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760590"/>
            <a:ext cx="0" cy="32004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anchor="t">
            <a:normAutofit/>
          </a:bodyPr>
          <a:lstStyle/>
          <a:p>
            <a:r>
              <a:rPr lang="sv-SE" sz="3000" dirty="0"/>
              <a:t>Capacity Limitations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20D0CD-8040-3F5A-4D7A-96BDBA3014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153185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Limited Healthcare Infrastructure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F639B5-0ACA-5879-81A1-5AB21055E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887397"/>
              </p:ext>
            </p:extLst>
          </p:nvPr>
        </p:nvGraphicFramePr>
        <p:xfrm>
          <a:off x="1443038" y="2016125"/>
          <a:ext cx="6572250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anchor="t">
            <a:normAutofit/>
          </a:bodyPr>
          <a:lstStyle/>
          <a:p>
            <a:r>
              <a:rPr lang="sv-SE" sz="2200"/>
              <a:t>Administrative and Insurance Barriers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23FBF0-9D37-C574-091C-D4B8811904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30073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anchor="t">
            <a:normAutofit/>
          </a:bodyPr>
          <a:lstStyle/>
          <a:p>
            <a:r>
              <a:rPr lang="sv-SE" sz="2500"/>
              <a:t>Economic Constraints</a:t>
            </a:r>
          </a:p>
        </p:txBody>
      </p:sp>
      <p:cxnSp>
        <p:nvCxnSpPr>
          <p:cNvPr id="28" name="Straight Connector 13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30" name="Picture 17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1" name="Straight Connector 19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3BC512-4EC4-DAAB-F022-F3BA60E9F7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212737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sv-SE"/>
              <a:t>Limited Preventive Care Programs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t>• Lack of routine screenings</a:t>
            </a:r>
          </a:p>
          <a:p>
            <a:r>
              <a:t>• Limited dental care access</a:t>
            </a:r>
          </a:p>
          <a:p>
            <a:r>
              <a:t>• Mental health services scarce</a:t>
            </a:r>
          </a:p>
          <a:p>
            <a:r>
              <a:t>• Health education programs unevenly distributed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/>
              <a:t>Why Schools Are Important for Health Programs</a:t>
            </a:r>
          </a:p>
        </p:txBody>
      </p:sp>
      <p:pic>
        <p:nvPicPr>
          <p:cNvPr id="7" name="Graphic 6" descr="Skola">
            <a:extLst>
              <a:ext uri="{FF2B5EF4-FFF2-40B4-BE49-F238E27FC236}">
                <a16:creationId xmlns:a16="http://schemas.microsoft.com/office/drawing/2014/main" id="{4BECC7CF-7030-0BEE-C858-7A129835D6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7846" y="2643753"/>
            <a:ext cx="2194574" cy="219457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4302" y="2015734"/>
            <a:ext cx="4646838" cy="345061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200" dirty="0"/>
              <a:t>Schools are key locations for reaching children in rural areas.</a:t>
            </a:r>
          </a:p>
          <a:p>
            <a:pPr>
              <a:lnSpc>
                <a:spcPct val="110000"/>
              </a:lnSpc>
            </a:pPr>
            <a:endParaRPr lang="en-US" sz="1200" dirty="0"/>
          </a:p>
          <a:p>
            <a:pPr>
              <a:lnSpc>
                <a:spcPct val="110000"/>
              </a:lnSpc>
            </a:pPr>
            <a:r>
              <a:rPr lang="en-US" sz="1200" dirty="0"/>
              <a:t>Health programs often operate through schools because: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Most children attend school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Many communities are covered by one school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Easier logistics for mobile health teams</a:t>
            </a:r>
          </a:p>
          <a:p>
            <a:pPr>
              <a:lnSpc>
                <a:spcPct val="110000"/>
              </a:lnSpc>
            </a:pPr>
            <a:endParaRPr lang="en-US" sz="1200" dirty="0"/>
          </a:p>
          <a:p>
            <a:pPr>
              <a:lnSpc>
                <a:spcPct val="110000"/>
              </a:lnSpc>
            </a:pPr>
            <a:r>
              <a:rPr lang="en-US" sz="1200" dirty="0"/>
              <a:t>Typical activities: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Dental screening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Vaccination programs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Health education</a:t>
            </a:r>
          </a:p>
        </p:txBody>
      </p:sp>
    </p:spTree>
    <p:extLst>
      <p:ext uri="{BB962C8B-B14F-4D97-AF65-F5344CB8AC3E}">
        <p14:creationId xmlns:p14="http://schemas.microsoft.com/office/powerpoint/2010/main" val="1762649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sv-SE"/>
              <a:t>Social and Cultural Factors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en-US"/>
              <a:t>• Limited health literacy in some communities</a:t>
            </a:r>
          </a:p>
          <a:p>
            <a:r>
              <a:rPr lang="en-US"/>
              <a:t>• Language barriers in rural populations</a:t>
            </a:r>
          </a:p>
          <a:p>
            <a:r>
              <a:rPr lang="en-US"/>
              <a:t>• Work schedules preventing clinic visits</a:t>
            </a:r>
          </a:p>
          <a:p>
            <a:r>
              <a:rPr lang="en-US"/>
              <a:t>• Distrust of institutions in some communities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9491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1002166"/>
            <a:ext cx="7202456" cy="137158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Mexico Public Health Insurance Systems – Overview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2611819"/>
            <a:ext cx="914615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85" y="2837039"/>
            <a:ext cx="7077303" cy="321553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Three main public systems provide healthcare access in Mexico:</a:t>
            </a:r>
          </a:p>
          <a:p>
            <a:pPr>
              <a:lnSpc>
                <a:spcPct val="110000"/>
              </a:lnSpc>
            </a:pPr>
            <a:r>
              <a:rPr lang="en-US" dirty="0"/>
              <a:t>• IMSS – for private sector employees</a:t>
            </a:r>
          </a:p>
          <a:p>
            <a:pPr>
              <a:lnSpc>
                <a:spcPct val="110000"/>
              </a:lnSpc>
            </a:pPr>
            <a:r>
              <a:rPr lang="en-US" dirty="0"/>
              <a:t>• ISSSTE – for government employees</a:t>
            </a:r>
          </a:p>
          <a:p>
            <a:pPr>
              <a:lnSpc>
                <a:spcPct val="110000"/>
              </a:lnSpc>
            </a:pPr>
            <a:r>
              <a:rPr lang="en-US" dirty="0"/>
              <a:t>• IMSS-</a:t>
            </a:r>
            <a:r>
              <a:rPr lang="en-US" dirty="0" err="1"/>
              <a:t>Bienestar</a:t>
            </a:r>
            <a:r>
              <a:rPr lang="en-US" dirty="0"/>
              <a:t> – for people without formal employment, uninsured population, low‑income and rural residents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Each system differs in funding, access, and practical service availability.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20"/>
            <a:ext cx="7040332" cy="587134"/>
          </a:xfrm>
        </p:spPr>
        <p:txBody>
          <a:bodyPr>
            <a:normAutofit/>
          </a:bodyPr>
          <a:lstStyle/>
          <a:p>
            <a:r>
              <a:rPr lang="sv-SE" dirty="0" err="1"/>
              <a:t>What</a:t>
            </a:r>
            <a:r>
              <a:rPr lang="sv-SE" dirty="0"/>
              <a:t> Services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Covered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84" y="2015734"/>
            <a:ext cx="4646838" cy="345061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200" b="1" dirty="0"/>
              <a:t>IMSS:                       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Primary care,• Specialist care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Hospitalization and surgery,• Maternity care,• Some medications</a:t>
            </a:r>
          </a:p>
          <a:p>
            <a:pPr>
              <a:lnSpc>
                <a:spcPct val="110000"/>
              </a:lnSpc>
            </a:pPr>
            <a:endParaRPr lang="en-US" sz="1200" dirty="0"/>
          </a:p>
          <a:p>
            <a:pPr>
              <a:lnSpc>
                <a:spcPct val="110000"/>
              </a:lnSpc>
            </a:pPr>
            <a:r>
              <a:rPr lang="en-US" sz="1200" b="1" dirty="0"/>
              <a:t>ISSSTE: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Similar coverage to IMSS, • Primary care and hospital care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Maternity services • Medications (if available)</a:t>
            </a:r>
          </a:p>
          <a:p>
            <a:pPr>
              <a:lnSpc>
                <a:spcPct val="110000"/>
              </a:lnSpc>
            </a:pPr>
            <a:r>
              <a:rPr lang="en-US" sz="1200" b="1" dirty="0"/>
              <a:t>IMSS-</a:t>
            </a:r>
            <a:r>
              <a:rPr lang="en-US" sz="1200" b="1" dirty="0" err="1"/>
              <a:t>Bienestar</a:t>
            </a:r>
            <a:r>
              <a:rPr lang="en-US" sz="1200" b="1" dirty="0"/>
              <a:t>: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Basic primary care,• Some hospital services</a:t>
            </a:r>
          </a:p>
          <a:p>
            <a:pPr>
              <a:lnSpc>
                <a:spcPct val="110000"/>
              </a:lnSpc>
            </a:pPr>
            <a:r>
              <a:rPr lang="en-US" sz="1200" dirty="0"/>
              <a:t>• Preventive programs, • Limited medications</a:t>
            </a:r>
          </a:p>
        </p:txBody>
      </p:sp>
      <p:pic>
        <p:nvPicPr>
          <p:cNvPr id="7" name="Graphic 6" descr="Läkare">
            <a:extLst>
              <a:ext uri="{FF2B5EF4-FFF2-40B4-BE49-F238E27FC236}">
                <a16:creationId xmlns:a16="http://schemas.microsoft.com/office/drawing/2014/main" id="{88AC6EDD-0AE3-7190-B617-AA3D96B9DE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567" y="2643754"/>
            <a:ext cx="2194573" cy="219457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4EE737C-9A76-9E1C-D8E1-57CD33D68D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r="11001" b="-1"/>
          <a:stretch>
            <a:fillRect/>
          </a:stretch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/>
              <a:t>Main Public Health Insurance Systems in Mexico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7D33A8C9-BFCD-671F-D92C-E41ABCB969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369282"/>
              </p:ext>
            </p:extLst>
          </p:nvPr>
        </p:nvGraphicFramePr>
        <p:xfrm>
          <a:off x="1088684" y="2015732"/>
          <a:ext cx="7202456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il: höger 2">
            <a:extLst>
              <a:ext uri="{FF2B5EF4-FFF2-40B4-BE49-F238E27FC236}">
                <a16:creationId xmlns:a16="http://schemas.microsoft.com/office/drawing/2014/main" id="{5C03C337-AD44-2234-5945-1B2408BB4A1E}"/>
              </a:ext>
            </a:extLst>
          </p:cNvPr>
          <p:cNvSpPr/>
          <p:nvPr/>
        </p:nvSpPr>
        <p:spPr>
          <a:xfrm>
            <a:off x="2686050" y="2415947"/>
            <a:ext cx="266700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BAAFC05C-5E8A-3B75-4843-55AF15271407}"/>
              </a:ext>
            </a:extLst>
          </p:cNvPr>
          <p:cNvSpPr/>
          <p:nvPr/>
        </p:nvSpPr>
        <p:spPr>
          <a:xfrm>
            <a:off x="2705100" y="3498722"/>
            <a:ext cx="266700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il: höger 4">
            <a:extLst>
              <a:ext uri="{FF2B5EF4-FFF2-40B4-BE49-F238E27FC236}">
                <a16:creationId xmlns:a16="http://schemas.microsoft.com/office/drawing/2014/main" id="{35EA7E82-A1E6-5E8A-1C94-D428909C69EE}"/>
              </a:ext>
            </a:extLst>
          </p:cNvPr>
          <p:cNvSpPr/>
          <p:nvPr/>
        </p:nvSpPr>
        <p:spPr>
          <a:xfrm>
            <a:off x="2752725" y="4692422"/>
            <a:ext cx="266700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il: höger 5">
            <a:extLst>
              <a:ext uri="{FF2B5EF4-FFF2-40B4-BE49-F238E27FC236}">
                <a16:creationId xmlns:a16="http://schemas.microsoft.com/office/drawing/2014/main" id="{AC4BEEDD-14B0-2DC6-E1AD-1E5699808667}"/>
              </a:ext>
            </a:extLst>
          </p:cNvPr>
          <p:cNvSpPr/>
          <p:nvPr/>
        </p:nvSpPr>
        <p:spPr>
          <a:xfrm>
            <a:off x="4550116" y="2568347"/>
            <a:ext cx="266700" cy="2213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A8000295-C87F-A031-DE05-2C19F7C63F31}"/>
              </a:ext>
            </a:extLst>
          </p:cNvPr>
          <p:cNvSpPr/>
          <p:nvPr/>
        </p:nvSpPr>
        <p:spPr>
          <a:xfrm>
            <a:off x="4537757" y="4810013"/>
            <a:ext cx="266700" cy="2213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il: höger 7">
            <a:extLst>
              <a:ext uri="{FF2B5EF4-FFF2-40B4-BE49-F238E27FC236}">
                <a16:creationId xmlns:a16="http://schemas.microsoft.com/office/drawing/2014/main" id="{FF8F46C6-DDAC-54FF-86E8-1A3C4FF71D43}"/>
              </a:ext>
            </a:extLst>
          </p:cNvPr>
          <p:cNvSpPr/>
          <p:nvPr/>
        </p:nvSpPr>
        <p:spPr>
          <a:xfrm>
            <a:off x="4588216" y="3678065"/>
            <a:ext cx="266700" cy="2213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il: höger 8">
            <a:extLst>
              <a:ext uri="{FF2B5EF4-FFF2-40B4-BE49-F238E27FC236}">
                <a16:creationId xmlns:a16="http://schemas.microsoft.com/office/drawing/2014/main" id="{CDCC99A8-3D61-C5AA-AEAF-696AA6581C0C}"/>
              </a:ext>
            </a:extLst>
          </p:cNvPr>
          <p:cNvSpPr/>
          <p:nvPr/>
        </p:nvSpPr>
        <p:spPr>
          <a:xfrm>
            <a:off x="6385607" y="2568347"/>
            <a:ext cx="266700" cy="2213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höger 9">
            <a:extLst>
              <a:ext uri="{FF2B5EF4-FFF2-40B4-BE49-F238E27FC236}">
                <a16:creationId xmlns:a16="http://schemas.microsoft.com/office/drawing/2014/main" id="{C3647083-FA69-D3F7-1F7E-8C2487EF2B95}"/>
              </a:ext>
            </a:extLst>
          </p:cNvPr>
          <p:cNvSpPr/>
          <p:nvPr/>
        </p:nvSpPr>
        <p:spPr>
          <a:xfrm>
            <a:off x="6395132" y="3630384"/>
            <a:ext cx="266700" cy="2213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7FF2E37C-1632-C442-6E5B-47C494B6BBF9}"/>
              </a:ext>
            </a:extLst>
          </p:cNvPr>
          <p:cNvSpPr/>
          <p:nvPr/>
        </p:nvSpPr>
        <p:spPr>
          <a:xfrm>
            <a:off x="6436066" y="4824084"/>
            <a:ext cx="266700" cy="2213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Practical Differences in Access and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900" b="1"/>
              <a:t>IMSS:</a:t>
            </a:r>
          </a:p>
          <a:p>
            <a:pPr>
              <a:lnSpc>
                <a:spcPct val="110000"/>
              </a:lnSpc>
            </a:pPr>
            <a:r>
              <a:rPr lang="en-US" sz="1900"/>
              <a:t>• Large system</a:t>
            </a:r>
          </a:p>
          <a:p>
            <a:pPr>
              <a:lnSpc>
                <a:spcPct val="110000"/>
              </a:lnSpc>
            </a:pPr>
            <a:r>
              <a:rPr lang="en-US" sz="1900"/>
              <a:t>• Long waiting times</a:t>
            </a:r>
          </a:p>
          <a:p>
            <a:pPr>
              <a:lnSpc>
                <a:spcPct val="110000"/>
              </a:lnSpc>
            </a:pPr>
            <a:r>
              <a:rPr lang="en-US" sz="1900"/>
              <a:t>• Overcrowded clinics</a:t>
            </a:r>
          </a:p>
          <a:p>
            <a:pPr>
              <a:lnSpc>
                <a:spcPct val="110000"/>
              </a:lnSpc>
            </a:pPr>
            <a:r>
              <a:rPr lang="en-US" sz="1900" b="1"/>
              <a:t>ISSSTE:</a:t>
            </a:r>
          </a:p>
          <a:p>
            <a:pPr>
              <a:lnSpc>
                <a:spcPct val="110000"/>
              </a:lnSpc>
            </a:pPr>
            <a:r>
              <a:rPr lang="en-US" sz="1900"/>
              <a:t>• Smaller population</a:t>
            </a:r>
          </a:p>
          <a:p>
            <a:pPr>
              <a:lnSpc>
                <a:spcPct val="110000"/>
              </a:lnSpc>
            </a:pPr>
            <a:r>
              <a:rPr lang="en-US" sz="1900"/>
              <a:t>• Often shorter waiting times</a:t>
            </a:r>
          </a:p>
          <a:p>
            <a:pPr>
              <a:lnSpc>
                <a:spcPct val="110000"/>
              </a:lnSpc>
            </a:pPr>
            <a:r>
              <a:rPr lang="en-US" sz="1900" b="1"/>
              <a:t>IMSS-</a:t>
            </a:r>
            <a:r>
              <a:rPr lang="en-US" sz="1900" b="1" err="1"/>
              <a:t>Bienestar</a:t>
            </a:r>
            <a:r>
              <a:rPr lang="en-US" sz="1900" b="1"/>
              <a:t>:</a:t>
            </a:r>
          </a:p>
          <a:p>
            <a:pPr>
              <a:lnSpc>
                <a:spcPct val="110000"/>
              </a:lnSpc>
            </a:pPr>
            <a:r>
              <a:rPr lang="en-US" sz="1900"/>
              <a:t>• Designed for vulnerable populations</a:t>
            </a:r>
          </a:p>
          <a:p>
            <a:pPr>
              <a:lnSpc>
                <a:spcPct val="110000"/>
              </a:lnSpc>
            </a:pPr>
            <a:r>
              <a:rPr lang="en-US" sz="1900"/>
              <a:t>• Often limited equipment and staff</a:t>
            </a:r>
          </a:p>
          <a:p>
            <a:pPr>
              <a:lnSpc>
                <a:spcPct val="110000"/>
              </a:lnSpc>
            </a:pPr>
            <a:r>
              <a:rPr lang="en-US" sz="1900"/>
              <a:t>• More common in rural areas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 to Patients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3491" y="1853755"/>
            <a:ext cx="6571343" cy="4098989"/>
          </a:xfrm>
        </p:spPr>
        <p:txBody>
          <a:bodyPr>
            <a:normAutofit fontScale="77500" lnSpcReduction="20000"/>
          </a:bodyPr>
          <a:lstStyle/>
          <a:p>
            <a:r>
              <a:rPr b="1" dirty="0"/>
              <a:t>IMSS:</a:t>
            </a:r>
          </a:p>
          <a:p>
            <a:r>
              <a:rPr dirty="0"/>
              <a:t>• No payment at visit</a:t>
            </a:r>
          </a:p>
          <a:p>
            <a:r>
              <a:rPr dirty="0"/>
              <a:t>• Funded via payroll contributions</a:t>
            </a:r>
          </a:p>
          <a:p>
            <a:endParaRPr dirty="0"/>
          </a:p>
          <a:p>
            <a:r>
              <a:rPr b="1" dirty="0"/>
              <a:t>ISSSTE:</a:t>
            </a:r>
          </a:p>
          <a:p>
            <a:r>
              <a:rPr dirty="0"/>
              <a:t>• No payment at visit</a:t>
            </a:r>
          </a:p>
          <a:p>
            <a:r>
              <a:rPr dirty="0"/>
              <a:t>• Funded through government payroll system</a:t>
            </a:r>
          </a:p>
          <a:p>
            <a:endParaRPr dirty="0"/>
          </a:p>
          <a:p>
            <a:r>
              <a:rPr b="1" dirty="0"/>
              <a:t>IMSS-</a:t>
            </a:r>
            <a:r>
              <a:rPr b="1" dirty="0" err="1"/>
              <a:t>Bienestar</a:t>
            </a:r>
            <a:r>
              <a:rPr b="1" dirty="0"/>
              <a:t>:</a:t>
            </a:r>
          </a:p>
          <a:p>
            <a:r>
              <a:rPr dirty="0"/>
              <a:t>• Free for uninsured patients</a:t>
            </a:r>
          </a:p>
          <a:p>
            <a:r>
              <a:rPr dirty="0"/>
              <a:t>• Government funded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9491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1D982959-678A-AE40-2612-B4834E1E2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1002166"/>
            <a:ext cx="7202456" cy="1371580"/>
          </a:xfrm>
        </p:spPr>
        <p:txBody>
          <a:bodyPr>
            <a:normAutofit/>
          </a:bodyPr>
          <a:lstStyle/>
          <a:p>
            <a:r>
              <a:rPr lang="sv-SE" sz="6000" dirty="0">
                <a:solidFill>
                  <a:srgbClr val="FFFFFF"/>
                </a:solidFill>
              </a:rPr>
              <a:t>Health System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2611819"/>
            <a:ext cx="914615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B9D000-A0AB-D16C-D966-B3C063560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685" y="3161075"/>
            <a:ext cx="7077303" cy="2296750"/>
          </a:xfrm>
        </p:spPr>
        <p:txBody>
          <a:bodyPr>
            <a:normAutofit/>
          </a:bodyPr>
          <a:lstStyle/>
          <a:p>
            <a:r>
              <a:rPr lang="en-US" dirty="0"/>
              <a:t>Strategic overview of healthcare access, infrastructure, </a:t>
            </a:r>
          </a:p>
          <a:p>
            <a:r>
              <a:rPr lang="en-US" dirty="0"/>
              <a:t>diagnostics, </a:t>
            </a:r>
          </a:p>
          <a:p>
            <a:r>
              <a:rPr lang="en-US" dirty="0"/>
              <a:t>medicines, </a:t>
            </a:r>
          </a:p>
          <a:p>
            <a:r>
              <a:rPr lang="en-US" dirty="0"/>
              <a:t>and NGO opportunities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9057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880384-0F67-A66A-A80E-BC0E81E39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74AC5525-2BB4-1BED-D365-F72392E9B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64447" y="2016125"/>
            <a:ext cx="6129431" cy="344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813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Geographic Access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Municipality ~60–70 km across</a:t>
            </a:r>
          </a:p>
          <a:p>
            <a:r>
              <a:rPr dirty="0"/>
              <a:t>Travel time to central clinic: 45–</a:t>
            </a:r>
            <a:r>
              <a:rPr lang="sv-SE" dirty="0"/>
              <a:t>9</a:t>
            </a:r>
            <a:r>
              <a:rPr dirty="0"/>
              <a:t>0 min by car</a:t>
            </a:r>
          </a:p>
          <a:p>
            <a:r>
              <a:rPr dirty="0"/>
              <a:t>Without car: often 1–2 hours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30C57-0DC1-A20F-3FF4-2BB1C91E0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FDC3E8-C609-898C-2210-C4C8C40C9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San Miguel urban mapp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76AC686-72B1-B372-922B-71FC6D299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7361" y="2016124"/>
            <a:ext cx="6571343" cy="38634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212B34C2-97A7-4F56-7751-B4EFDE84BF07}"/>
                  </a:ext>
                </a:extLst>
              </p14:cNvPr>
              <p14:cNvContentPartPr/>
              <p14:nvPr/>
            </p14:nvContentPartPr>
            <p14:xfrm>
              <a:off x="4486140" y="3781185"/>
              <a:ext cx="360" cy="360"/>
            </p14:xfrm>
          </p:contentPart>
        </mc:Choice>
        <mc:Fallback xmlns=""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212B34C2-97A7-4F56-7751-B4EFDE84BF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32500" y="3673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Pennanteckning 3">
                <a:extLst>
                  <a:ext uri="{FF2B5EF4-FFF2-40B4-BE49-F238E27FC236}">
                    <a16:creationId xmlns:a16="http://schemas.microsoft.com/office/drawing/2014/main" id="{51AC003A-348B-C500-184B-E27351560639}"/>
                  </a:ext>
                </a:extLst>
              </p14:cNvPr>
              <p14:cNvContentPartPr/>
              <p14:nvPr/>
            </p14:nvContentPartPr>
            <p14:xfrm>
              <a:off x="4285980" y="3771825"/>
              <a:ext cx="360" cy="360"/>
            </p14:xfrm>
          </p:contentPart>
        </mc:Choice>
        <mc:Fallback xmlns="">
          <p:pic>
            <p:nvPicPr>
              <p:cNvPr id="4" name="Pennanteckning 3">
                <a:extLst>
                  <a:ext uri="{FF2B5EF4-FFF2-40B4-BE49-F238E27FC236}">
                    <a16:creationId xmlns:a16="http://schemas.microsoft.com/office/drawing/2014/main" id="{51AC003A-348B-C500-184B-E2735156063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2340" y="366382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352B233C-8B1D-5C0C-A615-444FEBDD3A02}"/>
                  </a:ext>
                </a:extLst>
              </p14:cNvPr>
              <p14:cNvContentPartPr/>
              <p14:nvPr/>
            </p14:nvContentPartPr>
            <p14:xfrm>
              <a:off x="4600260" y="3752745"/>
              <a:ext cx="360" cy="360"/>
            </p14:xfrm>
          </p:contentPart>
        </mc:Choice>
        <mc:Fallback xmlns=""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352B233C-8B1D-5C0C-A615-444FEBDD3A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6620" y="364474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Pennanteckning 6">
                <a:extLst>
                  <a:ext uri="{FF2B5EF4-FFF2-40B4-BE49-F238E27FC236}">
                    <a16:creationId xmlns:a16="http://schemas.microsoft.com/office/drawing/2014/main" id="{C2782905-E295-CC94-7345-A1015514795C}"/>
                  </a:ext>
                </a:extLst>
              </p14:cNvPr>
              <p14:cNvContentPartPr/>
              <p14:nvPr/>
            </p14:nvContentPartPr>
            <p14:xfrm>
              <a:off x="4762260" y="3885945"/>
              <a:ext cx="360" cy="360"/>
            </p14:xfrm>
          </p:contentPart>
        </mc:Choice>
        <mc:Fallback xmlns="">
          <p:pic>
            <p:nvPicPr>
              <p:cNvPr id="7" name="Pennanteckning 6">
                <a:extLst>
                  <a:ext uri="{FF2B5EF4-FFF2-40B4-BE49-F238E27FC236}">
                    <a16:creationId xmlns:a16="http://schemas.microsoft.com/office/drawing/2014/main" id="{C2782905-E295-CC94-7345-A1015514795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08620" y="377794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Pennanteckning 7">
                <a:extLst>
                  <a:ext uri="{FF2B5EF4-FFF2-40B4-BE49-F238E27FC236}">
                    <a16:creationId xmlns:a16="http://schemas.microsoft.com/office/drawing/2014/main" id="{B20A477E-0FA1-66D6-C883-BAEFE9BBF9D5}"/>
                  </a:ext>
                </a:extLst>
              </p14:cNvPr>
              <p14:cNvContentPartPr/>
              <p14:nvPr/>
            </p14:nvContentPartPr>
            <p14:xfrm>
              <a:off x="4867020" y="3952905"/>
              <a:ext cx="360" cy="360"/>
            </p14:xfrm>
          </p:contentPart>
        </mc:Choice>
        <mc:Fallback xmlns="">
          <p:pic>
            <p:nvPicPr>
              <p:cNvPr id="8" name="Pennanteckning 7">
                <a:extLst>
                  <a:ext uri="{FF2B5EF4-FFF2-40B4-BE49-F238E27FC236}">
                    <a16:creationId xmlns:a16="http://schemas.microsoft.com/office/drawing/2014/main" id="{B20A477E-0FA1-66D6-C883-BAEFE9BBF9D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3380" y="384490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Pennanteckning 8">
                <a:extLst>
                  <a:ext uri="{FF2B5EF4-FFF2-40B4-BE49-F238E27FC236}">
                    <a16:creationId xmlns:a16="http://schemas.microsoft.com/office/drawing/2014/main" id="{2EEB4619-CF62-7E11-131D-E50E78FC03D2}"/>
                  </a:ext>
                </a:extLst>
              </p14:cNvPr>
              <p14:cNvContentPartPr/>
              <p14:nvPr/>
            </p14:nvContentPartPr>
            <p14:xfrm>
              <a:off x="4609980" y="3943185"/>
              <a:ext cx="360" cy="360"/>
            </p14:xfrm>
          </p:contentPart>
        </mc:Choice>
        <mc:Fallback xmlns="">
          <p:pic>
            <p:nvPicPr>
              <p:cNvPr id="9" name="Pennanteckning 8">
                <a:extLst>
                  <a:ext uri="{FF2B5EF4-FFF2-40B4-BE49-F238E27FC236}">
                    <a16:creationId xmlns:a16="http://schemas.microsoft.com/office/drawing/2014/main" id="{2EEB4619-CF62-7E11-131D-E50E78FC03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56340" y="3835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Pennanteckning 9">
                <a:extLst>
                  <a:ext uri="{FF2B5EF4-FFF2-40B4-BE49-F238E27FC236}">
                    <a16:creationId xmlns:a16="http://schemas.microsoft.com/office/drawing/2014/main" id="{71FF76AE-BC33-7977-56D3-6BE2DC9C0B4A}"/>
                  </a:ext>
                </a:extLst>
              </p14:cNvPr>
              <p14:cNvContentPartPr/>
              <p14:nvPr/>
            </p14:nvContentPartPr>
            <p14:xfrm>
              <a:off x="4543020" y="3943185"/>
              <a:ext cx="360" cy="360"/>
            </p14:xfrm>
          </p:contentPart>
        </mc:Choice>
        <mc:Fallback xmlns="">
          <p:pic>
            <p:nvPicPr>
              <p:cNvPr id="10" name="Pennanteckning 9">
                <a:extLst>
                  <a:ext uri="{FF2B5EF4-FFF2-40B4-BE49-F238E27FC236}">
                    <a16:creationId xmlns:a16="http://schemas.microsoft.com/office/drawing/2014/main" id="{71FF76AE-BC33-7977-56D3-6BE2DC9C0B4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89380" y="3835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Pennanteckning 10">
                <a:extLst>
                  <a:ext uri="{FF2B5EF4-FFF2-40B4-BE49-F238E27FC236}">
                    <a16:creationId xmlns:a16="http://schemas.microsoft.com/office/drawing/2014/main" id="{615090D2-2817-EDBB-F2B1-09EBEA28AC48}"/>
                  </a:ext>
                </a:extLst>
              </p14:cNvPr>
              <p14:cNvContentPartPr/>
              <p14:nvPr/>
            </p14:nvContentPartPr>
            <p14:xfrm>
              <a:off x="4495500" y="4019505"/>
              <a:ext cx="360" cy="360"/>
            </p14:xfrm>
          </p:contentPart>
        </mc:Choice>
        <mc:Fallback xmlns="">
          <p:pic>
            <p:nvPicPr>
              <p:cNvPr id="11" name="Pennanteckning 10">
                <a:extLst>
                  <a:ext uri="{FF2B5EF4-FFF2-40B4-BE49-F238E27FC236}">
                    <a16:creationId xmlns:a16="http://schemas.microsoft.com/office/drawing/2014/main" id="{615090D2-2817-EDBB-F2B1-09EBEA28AC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1860" y="391150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Pennanteckning 11">
                <a:extLst>
                  <a:ext uri="{FF2B5EF4-FFF2-40B4-BE49-F238E27FC236}">
                    <a16:creationId xmlns:a16="http://schemas.microsoft.com/office/drawing/2014/main" id="{FB78278E-F4CD-A311-57C8-06FDBE4CEAF0}"/>
                  </a:ext>
                </a:extLst>
              </p14:cNvPr>
              <p14:cNvContentPartPr/>
              <p14:nvPr/>
            </p14:nvContentPartPr>
            <p14:xfrm>
              <a:off x="4409820" y="4019505"/>
              <a:ext cx="360" cy="360"/>
            </p14:xfrm>
          </p:contentPart>
        </mc:Choice>
        <mc:Fallback xmlns="">
          <p:pic>
            <p:nvPicPr>
              <p:cNvPr id="12" name="Pennanteckning 11">
                <a:extLst>
                  <a:ext uri="{FF2B5EF4-FFF2-40B4-BE49-F238E27FC236}">
                    <a16:creationId xmlns:a16="http://schemas.microsoft.com/office/drawing/2014/main" id="{FB78278E-F4CD-A311-57C8-06FDBE4CEA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56180" y="391150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0C4CD496-77D7-F158-BAE6-5E6DF9410A46}"/>
                  </a:ext>
                </a:extLst>
              </p14:cNvPr>
              <p14:cNvContentPartPr/>
              <p14:nvPr/>
            </p14:nvContentPartPr>
            <p14:xfrm>
              <a:off x="4324140" y="4028865"/>
              <a:ext cx="360" cy="360"/>
            </p14:xfrm>
          </p:contentPart>
        </mc:Choice>
        <mc:Fallback xmlns=""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0C4CD496-77D7-F158-BAE6-5E6DF9410A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70500" y="39208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Pennanteckning 13">
                <a:extLst>
                  <a:ext uri="{FF2B5EF4-FFF2-40B4-BE49-F238E27FC236}">
                    <a16:creationId xmlns:a16="http://schemas.microsoft.com/office/drawing/2014/main" id="{D1014D88-2F14-4A60-64A9-E530CDCDFACE}"/>
                  </a:ext>
                </a:extLst>
              </p14:cNvPr>
              <p14:cNvContentPartPr/>
              <p14:nvPr/>
            </p14:nvContentPartPr>
            <p14:xfrm>
              <a:off x="4276620" y="4028865"/>
              <a:ext cx="360" cy="360"/>
            </p14:xfrm>
          </p:contentPart>
        </mc:Choice>
        <mc:Fallback xmlns="">
          <p:pic>
            <p:nvPicPr>
              <p:cNvPr id="14" name="Pennanteckning 13">
                <a:extLst>
                  <a:ext uri="{FF2B5EF4-FFF2-40B4-BE49-F238E27FC236}">
                    <a16:creationId xmlns:a16="http://schemas.microsoft.com/office/drawing/2014/main" id="{D1014D88-2F14-4A60-64A9-E530CDCDFA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22980" y="39208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Pennanteckning 14">
                <a:extLst>
                  <a:ext uri="{FF2B5EF4-FFF2-40B4-BE49-F238E27FC236}">
                    <a16:creationId xmlns:a16="http://schemas.microsoft.com/office/drawing/2014/main" id="{9100FA98-145D-2D2F-853B-07E4BEC600F7}"/>
                  </a:ext>
                </a:extLst>
              </p14:cNvPr>
              <p14:cNvContentPartPr/>
              <p14:nvPr/>
            </p14:nvContentPartPr>
            <p14:xfrm>
              <a:off x="4419180" y="3781185"/>
              <a:ext cx="360" cy="360"/>
            </p14:xfrm>
          </p:contentPart>
        </mc:Choice>
        <mc:Fallback xmlns="">
          <p:pic>
            <p:nvPicPr>
              <p:cNvPr id="15" name="Pennanteckning 14">
                <a:extLst>
                  <a:ext uri="{FF2B5EF4-FFF2-40B4-BE49-F238E27FC236}">
                    <a16:creationId xmlns:a16="http://schemas.microsoft.com/office/drawing/2014/main" id="{9100FA98-145D-2D2F-853B-07E4BEC600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5540" y="3673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Pennanteckning 15">
                <a:extLst>
                  <a:ext uri="{FF2B5EF4-FFF2-40B4-BE49-F238E27FC236}">
                    <a16:creationId xmlns:a16="http://schemas.microsoft.com/office/drawing/2014/main" id="{2ADB528C-C6B1-57DF-92B5-AA94746BA554}"/>
                  </a:ext>
                </a:extLst>
              </p14:cNvPr>
              <p14:cNvContentPartPr/>
              <p14:nvPr/>
            </p14:nvContentPartPr>
            <p14:xfrm>
              <a:off x="4362300" y="3781185"/>
              <a:ext cx="360" cy="360"/>
            </p14:xfrm>
          </p:contentPart>
        </mc:Choice>
        <mc:Fallback xmlns="">
          <p:pic>
            <p:nvPicPr>
              <p:cNvPr id="16" name="Pennanteckning 15">
                <a:extLst>
                  <a:ext uri="{FF2B5EF4-FFF2-40B4-BE49-F238E27FC236}">
                    <a16:creationId xmlns:a16="http://schemas.microsoft.com/office/drawing/2014/main" id="{2ADB528C-C6B1-57DF-92B5-AA94746BA55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08660" y="3673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Pennanteckning 16">
                <a:extLst>
                  <a:ext uri="{FF2B5EF4-FFF2-40B4-BE49-F238E27FC236}">
                    <a16:creationId xmlns:a16="http://schemas.microsoft.com/office/drawing/2014/main" id="{2244A2D4-9557-5BA5-B9A4-EEE033264D25}"/>
                  </a:ext>
                </a:extLst>
              </p14:cNvPr>
              <p14:cNvContentPartPr/>
              <p14:nvPr/>
            </p14:nvContentPartPr>
            <p14:xfrm>
              <a:off x="4895460" y="3943185"/>
              <a:ext cx="360" cy="360"/>
            </p14:xfrm>
          </p:contentPart>
        </mc:Choice>
        <mc:Fallback xmlns="">
          <p:pic>
            <p:nvPicPr>
              <p:cNvPr id="17" name="Pennanteckning 16">
                <a:extLst>
                  <a:ext uri="{FF2B5EF4-FFF2-40B4-BE49-F238E27FC236}">
                    <a16:creationId xmlns:a16="http://schemas.microsoft.com/office/drawing/2014/main" id="{2244A2D4-9557-5BA5-B9A4-EEE033264D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41820" y="3835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" name="Pennanteckning 17">
                <a:extLst>
                  <a:ext uri="{FF2B5EF4-FFF2-40B4-BE49-F238E27FC236}">
                    <a16:creationId xmlns:a16="http://schemas.microsoft.com/office/drawing/2014/main" id="{03C08837-B105-2FB0-26B7-D7505C0809AE}"/>
                  </a:ext>
                </a:extLst>
              </p14:cNvPr>
              <p14:cNvContentPartPr/>
              <p14:nvPr/>
            </p14:nvContentPartPr>
            <p14:xfrm>
              <a:off x="4847940" y="3971625"/>
              <a:ext cx="360" cy="360"/>
            </p14:xfrm>
          </p:contentPart>
        </mc:Choice>
        <mc:Fallback xmlns="">
          <p:pic>
            <p:nvPicPr>
              <p:cNvPr id="18" name="Pennanteckning 17">
                <a:extLst>
                  <a:ext uri="{FF2B5EF4-FFF2-40B4-BE49-F238E27FC236}">
                    <a16:creationId xmlns:a16="http://schemas.microsoft.com/office/drawing/2014/main" id="{03C08837-B105-2FB0-26B7-D7505C0809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94300" y="3863625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1848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5CF9C0-B9E1-90CA-676E-8A721C80D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1"/>
            <a:ext cx="6571343" cy="640232"/>
          </a:xfrm>
        </p:spPr>
        <p:txBody>
          <a:bodyPr/>
          <a:lstStyle/>
          <a:p>
            <a:r>
              <a:rPr lang="sv-SE" dirty="0" err="1"/>
              <a:t>Caises</a:t>
            </a:r>
            <a:r>
              <a:rPr lang="sv-SE" dirty="0"/>
              <a:t> and 15 Umaps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33B66CF-1180-ABB9-532F-38BE73D4C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1640" y="1709928"/>
            <a:ext cx="6571343" cy="44165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796728D6-F035-F2BD-B1C4-934D5116B982}"/>
                  </a:ext>
                </a:extLst>
              </p14:cNvPr>
              <p14:cNvContentPartPr/>
              <p14:nvPr/>
            </p14:nvContentPartPr>
            <p14:xfrm>
              <a:off x="3714300" y="4095465"/>
              <a:ext cx="360" cy="360"/>
            </p14:xfrm>
          </p:contentPart>
        </mc:Choice>
        <mc:Fallback xmlns=""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796728D6-F035-F2BD-B1C4-934D5116B98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0660" y="39874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Pennanteckning 3">
                <a:extLst>
                  <a:ext uri="{FF2B5EF4-FFF2-40B4-BE49-F238E27FC236}">
                    <a16:creationId xmlns:a16="http://schemas.microsoft.com/office/drawing/2014/main" id="{13819D73-2E3B-58AA-A280-97722AA53D3A}"/>
                  </a:ext>
                </a:extLst>
              </p14:cNvPr>
              <p14:cNvContentPartPr/>
              <p14:nvPr/>
            </p14:nvContentPartPr>
            <p14:xfrm>
              <a:off x="3704940" y="4105185"/>
              <a:ext cx="360" cy="360"/>
            </p14:xfrm>
          </p:contentPart>
        </mc:Choice>
        <mc:Fallback xmlns="">
          <p:pic>
            <p:nvPicPr>
              <p:cNvPr id="4" name="Pennanteckning 3">
                <a:extLst>
                  <a:ext uri="{FF2B5EF4-FFF2-40B4-BE49-F238E27FC236}">
                    <a16:creationId xmlns:a16="http://schemas.microsoft.com/office/drawing/2014/main" id="{13819D73-2E3B-58AA-A280-97722AA53D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51300" y="3997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65C6FD58-D04A-9CC8-5987-C324F8701312}"/>
                  </a:ext>
                </a:extLst>
              </p14:cNvPr>
              <p14:cNvContentPartPr/>
              <p14:nvPr/>
            </p14:nvContentPartPr>
            <p14:xfrm>
              <a:off x="3800340" y="4105185"/>
              <a:ext cx="360" cy="360"/>
            </p14:xfrm>
          </p:contentPart>
        </mc:Choice>
        <mc:Fallback xmlns=""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65C6FD58-D04A-9CC8-5987-C324F87013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46700" y="3997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Pennanteckning 6">
                <a:extLst>
                  <a:ext uri="{FF2B5EF4-FFF2-40B4-BE49-F238E27FC236}">
                    <a16:creationId xmlns:a16="http://schemas.microsoft.com/office/drawing/2014/main" id="{9706C3A5-11D4-2812-3586-9C4D5F935DB8}"/>
                  </a:ext>
                </a:extLst>
              </p14:cNvPr>
              <p14:cNvContentPartPr/>
              <p14:nvPr/>
            </p14:nvContentPartPr>
            <p14:xfrm>
              <a:off x="3866940" y="4105185"/>
              <a:ext cx="360" cy="360"/>
            </p14:xfrm>
          </p:contentPart>
        </mc:Choice>
        <mc:Fallback xmlns="">
          <p:pic>
            <p:nvPicPr>
              <p:cNvPr id="7" name="Pennanteckning 6">
                <a:extLst>
                  <a:ext uri="{FF2B5EF4-FFF2-40B4-BE49-F238E27FC236}">
                    <a16:creationId xmlns:a16="http://schemas.microsoft.com/office/drawing/2014/main" id="{9706C3A5-11D4-2812-3586-9C4D5F935D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13300" y="3997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Pennanteckning 7">
                <a:extLst>
                  <a:ext uri="{FF2B5EF4-FFF2-40B4-BE49-F238E27FC236}">
                    <a16:creationId xmlns:a16="http://schemas.microsoft.com/office/drawing/2014/main" id="{824939C3-D67B-892E-26F3-B07CEE2A2D9E}"/>
                  </a:ext>
                </a:extLst>
              </p14:cNvPr>
              <p14:cNvContentPartPr/>
              <p14:nvPr/>
            </p14:nvContentPartPr>
            <p14:xfrm>
              <a:off x="3914460" y="4124265"/>
              <a:ext cx="360" cy="360"/>
            </p14:xfrm>
          </p:contentPart>
        </mc:Choice>
        <mc:Fallback xmlns="">
          <p:pic>
            <p:nvPicPr>
              <p:cNvPr id="8" name="Pennanteckning 7">
                <a:extLst>
                  <a:ext uri="{FF2B5EF4-FFF2-40B4-BE49-F238E27FC236}">
                    <a16:creationId xmlns:a16="http://schemas.microsoft.com/office/drawing/2014/main" id="{824939C3-D67B-892E-26F3-B07CEE2A2D9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60820" y="4016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Pennanteckning 8">
                <a:extLst>
                  <a:ext uri="{FF2B5EF4-FFF2-40B4-BE49-F238E27FC236}">
                    <a16:creationId xmlns:a16="http://schemas.microsoft.com/office/drawing/2014/main" id="{D613152B-B678-3FAA-480D-578719FD1F27}"/>
                  </a:ext>
                </a:extLst>
              </p14:cNvPr>
              <p14:cNvContentPartPr/>
              <p14:nvPr/>
            </p14:nvContentPartPr>
            <p14:xfrm>
              <a:off x="3961980" y="4105185"/>
              <a:ext cx="360" cy="360"/>
            </p14:xfrm>
          </p:contentPart>
        </mc:Choice>
        <mc:Fallback xmlns="">
          <p:pic>
            <p:nvPicPr>
              <p:cNvPr id="9" name="Pennanteckning 8">
                <a:extLst>
                  <a:ext uri="{FF2B5EF4-FFF2-40B4-BE49-F238E27FC236}">
                    <a16:creationId xmlns:a16="http://schemas.microsoft.com/office/drawing/2014/main" id="{D613152B-B678-3FAA-480D-578719FD1F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08340" y="3997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Pennanteckning 9">
                <a:extLst>
                  <a:ext uri="{FF2B5EF4-FFF2-40B4-BE49-F238E27FC236}">
                    <a16:creationId xmlns:a16="http://schemas.microsoft.com/office/drawing/2014/main" id="{B643A337-8EA7-CE43-06DD-20878DA84AD2}"/>
                  </a:ext>
                </a:extLst>
              </p14:cNvPr>
              <p14:cNvContentPartPr/>
              <p14:nvPr/>
            </p14:nvContentPartPr>
            <p14:xfrm>
              <a:off x="3942900" y="4229025"/>
              <a:ext cx="360" cy="360"/>
            </p14:xfrm>
          </p:contentPart>
        </mc:Choice>
        <mc:Fallback xmlns="">
          <p:pic>
            <p:nvPicPr>
              <p:cNvPr id="10" name="Pennanteckning 9">
                <a:extLst>
                  <a:ext uri="{FF2B5EF4-FFF2-40B4-BE49-F238E27FC236}">
                    <a16:creationId xmlns:a16="http://schemas.microsoft.com/office/drawing/2014/main" id="{B643A337-8EA7-CE43-06DD-20878DA84A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89260" y="412102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Pennanteckning 10">
                <a:extLst>
                  <a:ext uri="{FF2B5EF4-FFF2-40B4-BE49-F238E27FC236}">
                    <a16:creationId xmlns:a16="http://schemas.microsoft.com/office/drawing/2014/main" id="{459F86BC-DDC7-87FD-676A-A3F2EA51F6DC}"/>
                  </a:ext>
                </a:extLst>
              </p14:cNvPr>
              <p14:cNvContentPartPr/>
              <p14:nvPr/>
            </p14:nvContentPartPr>
            <p14:xfrm>
              <a:off x="3752460" y="4190865"/>
              <a:ext cx="360" cy="360"/>
            </p14:xfrm>
          </p:contentPart>
        </mc:Choice>
        <mc:Fallback xmlns="">
          <p:pic>
            <p:nvPicPr>
              <p:cNvPr id="11" name="Pennanteckning 10">
                <a:extLst>
                  <a:ext uri="{FF2B5EF4-FFF2-40B4-BE49-F238E27FC236}">
                    <a16:creationId xmlns:a16="http://schemas.microsoft.com/office/drawing/2014/main" id="{459F86BC-DDC7-87FD-676A-A3F2EA51F6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98820" y="40828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7C4A9964-7A16-1299-71CB-517D866E7881}"/>
                  </a:ext>
                </a:extLst>
              </p14:cNvPr>
              <p14:cNvContentPartPr/>
              <p14:nvPr/>
            </p14:nvContentPartPr>
            <p14:xfrm>
              <a:off x="486900" y="2513265"/>
              <a:ext cx="7336800" cy="3610080"/>
            </p14:xfrm>
          </p:contentPart>
        </mc:Choice>
        <mc:Fallback xmlns=""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7C4A9964-7A16-1299-71CB-517D866E788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0780" y="2507145"/>
                <a:ext cx="7349040" cy="36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Pennanteckning 13">
                <a:extLst>
                  <a:ext uri="{FF2B5EF4-FFF2-40B4-BE49-F238E27FC236}">
                    <a16:creationId xmlns:a16="http://schemas.microsoft.com/office/drawing/2014/main" id="{95CAA0DC-5C9B-AF88-B709-AF8D50A09338}"/>
                  </a:ext>
                </a:extLst>
              </p14:cNvPr>
              <p14:cNvContentPartPr/>
              <p14:nvPr/>
            </p14:nvContentPartPr>
            <p14:xfrm>
              <a:off x="7724340" y="2838345"/>
              <a:ext cx="360" cy="360"/>
            </p14:xfrm>
          </p:contentPart>
        </mc:Choice>
        <mc:Fallback xmlns="">
          <p:pic>
            <p:nvPicPr>
              <p:cNvPr id="14" name="Pennanteckning 13">
                <a:extLst>
                  <a:ext uri="{FF2B5EF4-FFF2-40B4-BE49-F238E27FC236}">
                    <a16:creationId xmlns:a16="http://schemas.microsoft.com/office/drawing/2014/main" id="{95CAA0DC-5C9B-AF88-B709-AF8D50A0933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18220" y="2832225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34733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Healthcare System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Public services mainly by </a:t>
            </a:r>
            <a:r>
              <a:rPr dirty="0" err="1"/>
              <a:t>Secretaría</a:t>
            </a:r>
            <a:r>
              <a:rPr dirty="0"/>
              <a:t> de Salud and IMSS</a:t>
            </a:r>
          </a:p>
          <a:p>
            <a:r>
              <a:rPr dirty="0"/>
              <a:t>1 CAISES primary care center</a:t>
            </a:r>
          </a:p>
          <a:p>
            <a:r>
              <a:rPr dirty="0"/>
              <a:t>15 UMAPS rural clinics</a:t>
            </a:r>
          </a:p>
          <a:p>
            <a:r>
              <a:rPr dirty="0"/>
              <a:t>1 public hospital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54C7F1-3066-46EB-8A8D-8F4F30A65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CAISES san Miguel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6EBB4E4-9EF7-380F-8587-E07F0F832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050" y="2836069"/>
            <a:ext cx="4124325" cy="26408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Pennanteckning 3">
                <a:extLst>
                  <a:ext uri="{FF2B5EF4-FFF2-40B4-BE49-F238E27FC236}">
                    <a16:creationId xmlns:a16="http://schemas.microsoft.com/office/drawing/2014/main" id="{A808D08C-76AE-7BD3-B660-0499F1014705}"/>
                  </a:ext>
                </a:extLst>
              </p14:cNvPr>
              <p14:cNvContentPartPr/>
              <p14:nvPr/>
            </p14:nvContentPartPr>
            <p14:xfrm>
              <a:off x="2781180" y="1561785"/>
              <a:ext cx="360" cy="360"/>
            </p14:xfrm>
          </p:contentPart>
        </mc:Choice>
        <mc:Fallback xmlns="">
          <p:pic>
            <p:nvPicPr>
              <p:cNvPr id="4" name="Pennanteckning 3">
                <a:extLst>
                  <a:ext uri="{FF2B5EF4-FFF2-40B4-BE49-F238E27FC236}">
                    <a16:creationId xmlns:a16="http://schemas.microsoft.com/office/drawing/2014/main" id="{A808D08C-76AE-7BD3-B660-0499F10147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75060" y="1555665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14259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A4912B-81A3-14C2-16B0-20274EBC9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129055"/>
          </a:xfrm>
        </p:spPr>
        <p:txBody>
          <a:bodyPr>
            <a:noAutofit/>
          </a:bodyPr>
          <a:lstStyle/>
          <a:p>
            <a:r>
              <a:rPr lang="sv-SE" sz="2000" b="1" dirty="0" err="1"/>
              <a:t>Primary</a:t>
            </a:r>
            <a:r>
              <a:rPr lang="sv-SE" sz="2000" b="1" dirty="0"/>
              <a:t> </a:t>
            </a:r>
            <a:r>
              <a:rPr lang="sv-SE" sz="2000" b="1" dirty="0" err="1"/>
              <a:t>care</a:t>
            </a:r>
            <a:r>
              <a:rPr lang="sv-SE" sz="2000" b="1" dirty="0"/>
              <a:t> managers</a:t>
            </a:r>
            <a:br>
              <a:rPr lang="sv-SE" sz="2000" b="1" dirty="0"/>
            </a:br>
            <a:r>
              <a:rPr lang="sv-SE" sz="1600" b="1" dirty="0"/>
              <a:t>Guanajuato (State </a:t>
            </a:r>
            <a:r>
              <a:rPr lang="sv-SE" sz="1600" b="1" dirty="0" err="1"/>
              <a:t>Level</a:t>
            </a:r>
            <a:r>
              <a:rPr lang="sv-SE" sz="1600" b="1" dirty="0"/>
              <a:t>): </a:t>
            </a:r>
            <a:r>
              <a:rPr lang="sv-SE" sz="1800" dirty="0"/>
              <a:t>Dr. Jorge</a:t>
            </a:r>
            <a:br>
              <a:rPr lang="sv-SE" sz="2000" b="1" dirty="0"/>
            </a:br>
            <a:r>
              <a:rPr lang="sv-SE" sz="1600" b="1" dirty="0"/>
              <a:t>san </a:t>
            </a:r>
            <a:r>
              <a:rPr lang="sv-SE" sz="1600" b="1" dirty="0" err="1"/>
              <a:t>miguel</a:t>
            </a:r>
            <a:r>
              <a:rPr lang="sv-SE" sz="1600" b="1" dirty="0"/>
              <a:t> (regional </a:t>
            </a:r>
            <a:r>
              <a:rPr lang="sv-SE" sz="1600" b="1" dirty="0" err="1"/>
              <a:t>level</a:t>
            </a:r>
            <a:r>
              <a:rPr lang="sv-SE" sz="1600" b="1" dirty="0"/>
              <a:t>): </a:t>
            </a:r>
            <a:r>
              <a:rPr lang="sv-SE" sz="1600" dirty="0"/>
              <a:t>Dr. </a:t>
            </a:r>
            <a:r>
              <a:rPr lang="sv-SE" sz="1600" dirty="0" err="1"/>
              <a:t>Hector,DR</a:t>
            </a:r>
            <a:r>
              <a:rPr lang="sv-SE" sz="1600" dirty="0"/>
              <a:t> Daniel 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803A138D-3AF7-5392-BF49-4C6FCAC87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3725" y="2016125"/>
            <a:ext cx="2286000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167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263878-0E16-BF0F-66A3-50A7E5AB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Caises</a:t>
            </a:r>
            <a:r>
              <a:rPr lang="sv-SE" dirty="0"/>
              <a:t> inside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6059DDF1-A60D-9172-282B-037DC43B49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0350" y="2016125"/>
            <a:ext cx="4617625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802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CFAF9C-037A-F23B-38BD-E220AB4A8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Umaps </a:t>
            </a:r>
            <a:r>
              <a:rPr lang="sv-SE" dirty="0" err="1"/>
              <a:t>corralejo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8B73FDEF-F55C-5E85-A987-A67CA68E2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680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818248-6BA3-1493-62B9-6BE025B9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Umaps </a:t>
            </a:r>
            <a:r>
              <a:rPr lang="sv-SE" dirty="0" err="1"/>
              <a:t>corralejo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FF74CF3-97FC-F64C-18F9-D040D72CB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59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AAB838-26AB-AD8A-12D9-C5462097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Umaps </a:t>
            </a:r>
            <a:r>
              <a:rPr lang="sv-SE" dirty="0" err="1"/>
              <a:t>corralejo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F94F55D-68F8-1AED-76E2-53FB3CC316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9453" y="2016125"/>
            <a:ext cx="5519420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51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81AAC7-9F3B-AA9F-AACD-3A7CBC3EC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Umaps </a:t>
            </a:r>
            <a:r>
              <a:rPr lang="sv-SE" dirty="0" err="1"/>
              <a:t>corralejo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EC533E5-1C10-89C3-EC8E-177301B10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750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58895-C70C-6BD5-9701-AEA21375A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Umaps </a:t>
            </a:r>
            <a:r>
              <a:rPr lang="sv-SE" dirty="0" err="1"/>
              <a:t>corralejo</a:t>
            </a:r>
            <a:r>
              <a:rPr lang="sv-SE" dirty="0"/>
              <a:t>, medicin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246B498-EAA4-0A97-AAA5-15C9C1BAAF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5549" y="2016125"/>
            <a:ext cx="258722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49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7092D-636C-B420-5226-2C58B9E05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Umaps </a:t>
            </a:r>
            <a:r>
              <a:rPr lang="sv-SE" dirty="0" err="1"/>
              <a:t>corralejo</a:t>
            </a:r>
            <a:br>
              <a:rPr lang="sv-SE" dirty="0"/>
            </a:br>
            <a:r>
              <a:rPr lang="sv-SE" b="1" dirty="0" err="1"/>
              <a:t>Local</a:t>
            </a:r>
            <a:r>
              <a:rPr lang="sv-SE" b="1" dirty="0"/>
              <a:t> </a:t>
            </a:r>
            <a:r>
              <a:rPr lang="sv-SE" b="1" dirty="0" err="1"/>
              <a:t>lab</a:t>
            </a:r>
            <a:r>
              <a:rPr lang="sv-SE" b="1" dirty="0"/>
              <a:t> instrument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D3DFECCC-9464-F849-FDB7-AC4951A4E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5549" y="2016125"/>
            <a:ext cx="258722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9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4C888B-C491-A1A3-BA19-1E35FEE1C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Umaps </a:t>
            </a:r>
            <a:r>
              <a:rPr lang="sv-SE" dirty="0" err="1"/>
              <a:t>corralejo</a:t>
            </a:r>
            <a:br>
              <a:rPr lang="sv-SE" dirty="0"/>
            </a:br>
            <a:r>
              <a:rPr lang="sv-SE" dirty="0" err="1"/>
              <a:t>Neigborhood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6CE368AB-381B-F998-00E0-4DF3EDB35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5549" y="2016125"/>
            <a:ext cx="258722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867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Healthcare Budget 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Guanajuato vs San Miguel de Allende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sv-SE" sz="3000">
                <a:solidFill>
                  <a:srgbClr val="FFFFFF"/>
                </a:solidFill>
              </a:rPr>
              <a:t>System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1700" dirty="0"/>
              <a:t>Guanajuato (State </a:t>
            </a:r>
            <a:r>
              <a:rPr lang="sv-SE" sz="1700" dirty="0" err="1"/>
              <a:t>Level</a:t>
            </a:r>
            <a:r>
              <a:rPr lang="sv-SE" sz="1700" dirty="0"/>
              <a:t>):</a:t>
            </a:r>
          </a:p>
          <a:p>
            <a:pPr>
              <a:lnSpc>
                <a:spcPct val="110000"/>
              </a:lnSpc>
            </a:pPr>
            <a:r>
              <a:rPr lang="sv-SE" sz="1700" dirty="0"/>
              <a:t>- Total </a:t>
            </a:r>
            <a:r>
              <a:rPr lang="sv-SE" sz="1700" dirty="0" err="1"/>
              <a:t>healthcare</a:t>
            </a:r>
            <a:r>
              <a:rPr lang="sv-SE" sz="1700" dirty="0"/>
              <a:t> budget: ~15.6 billion MXN/</a:t>
            </a:r>
            <a:r>
              <a:rPr lang="sv-SE" sz="1700" dirty="0" err="1"/>
              <a:t>year</a:t>
            </a:r>
            <a:endParaRPr lang="sv-SE" sz="1700" dirty="0"/>
          </a:p>
          <a:p>
            <a:pPr>
              <a:lnSpc>
                <a:spcPct val="110000"/>
              </a:lnSpc>
            </a:pPr>
            <a:r>
              <a:rPr lang="sv-SE" sz="1700" dirty="0"/>
              <a:t>- </a:t>
            </a:r>
            <a:r>
              <a:rPr lang="sv-SE" sz="1700" dirty="0" err="1"/>
              <a:t>Primary</a:t>
            </a:r>
            <a:r>
              <a:rPr lang="sv-SE" sz="1700" dirty="0"/>
              <a:t> </a:t>
            </a:r>
            <a:r>
              <a:rPr lang="sv-SE" sz="1700" dirty="0" err="1"/>
              <a:t>care</a:t>
            </a:r>
            <a:r>
              <a:rPr lang="sv-SE" sz="1700" dirty="0"/>
              <a:t>: ~20–30% (≈ 3–5 billion MXN)</a:t>
            </a:r>
          </a:p>
          <a:p>
            <a:pPr>
              <a:lnSpc>
                <a:spcPct val="110000"/>
              </a:lnSpc>
            </a:pPr>
            <a:r>
              <a:rPr lang="sv-SE" sz="1700" dirty="0"/>
              <a:t>- Hospital &amp; specialist </a:t>
            </a:r>
            <a:r>
              <a:rPr lang="sv-SE" sz="1700" dirty="0" err="1"/>
              <a:t>care</a:t>
            </a:r>
            <a:r>
              <a:rPr lang="sv-SE" sz="1700" dirty="0"/>
              <a:t>: ~60–70%</a:t>
            </a:r>
          </a:p>
          <a:p>
            <a:pPr>
              <a:lnSpc>
                <a:spcPct val="110000"/>
              </a:lnSpc>
            </a:pPr>
            <a:endParaRPr lang="sv-SE" sz="1700" dirty="0"/>
          </a:p>
          <a:p>
            <a:pPr>
              <a:lnSpc>
                <a:spcPct val="110000"/>
              </a:lnSpc>
            </a:pPr>
            <a:r>
              <a:rPr lang="sv-SE" sz="1700" dirty="0"/>
              <a:t>San Miguel de Allende (Regional </a:t>
            </a:r>
            <a:r>
              <a:rPr lang="sv-SE" sz="1700" dirty="0" err="1"/>
              <a:t>Level</a:t>
            </a:r>
            <a:r>
              <a:rPr lang="sv-SE" sz="1700" dirty="0"/>
              <a:t>):</a:t>
            </a:r>
          </a:p>
          <a:p>
            <a:pPr>
              <a:lnSpc>
                <a:spcPct val="110000"/>
              </a:lnSpc>
            </a:pPr>
            <a:r>
              <a:rPr lang="sv-SE" sz="1700" dirty="0"/>
              <a:t>- </a:t>
            </a:r>
            <a:r>
              <a:rPr lang="sv-SE" sz="1700" dirty="0" err="1"/>
              <a:t>Primary</a:t>
            </a:r>
            <a:r>
              <a:rPr lang="sv-SE" sz="1700" dirty="0"/>
              <a:t> </a:t>
            </a:r>
            <a:r>
              <a:rPr lang="sv-SE" sz="1700" dirty="0" err="1"/>
              <a:t>care</a:t>
            </a:r>
            <a:r>
              <a:rPr lang="sv-SE" sz="1700" dirty="0"/>
              <a:t> budget: ~90–100 million MXN/</a:t>
            </a:r>
            <a:r>
              <a:rPr lang="sv-SE" sz="1700" dirty="0" err="1"/>
              <a:t>year</a:t>
            </a:r>
            <a:endParaRPr lang="sv-SE" sz="1700" dirty="0"/>
          </a:p>
          <a:p>
            <a:pPr>
              <a:lnSpc>
                <a:spcPct val="110000"/>
              </a:lnSpc>
            </a:pPr>
            <a:r>
              <a:rPr lang="sv-SE" sz="1700" dirty="0"/>
              <a:t>- Covers CAISES + UMAPS (</a:t>
            </a:r>
            <a:r>
              <a:rPr lang="sv-SE" sz="1700" dirty="0" err="1"/>
              <a:t>frontline</a:t>
            </a:r>
            <a:r>
              <a:rPr lang="sv-SE" sz="1700" dirty="0"/>
              <a:t> </a:t>
            </a:r>
            <a:r>
              <a:rPr lang="sv-SE" sz="1700" dirty="0" err="1"/>
              <a:t>care</a:t>
            </a:r>
            <a:r>
              <a:rPr lang="sv-SE" sz="1700" dirty="0"/>
              <a:t> </a:t>
            </a:r>
            <a:r>
              <a:rPr lang="sv-SE" sz="1700" dirty="0" err="1"/>
              <a:t>only</a:t>
            </a:r>
            <a:r>
              <a:rPr lang="sv-SE" sz="1700" dirty="0"/>
              <a:t>)</a:t>
            </a:r>
          </a:p>
          <a:p>
            <a:pPr>
              <a:lnSpc>
                <a:spcPct val="110000"/>
              </a:lnSpc>
            </a:pPr>
            <a:r>
              <a:rPr lang="sv-SE" sz="1700" dirty="0"/>
              <a:t>- Hospital </a:t>
            </a:r>
            <a:r>
              <a:rPr lang="sv-SE" sz="1700" dirty="0" err="1"/>
              <a:t>care</a:t>
            </a:r>
            <a:r>
              <a:rPr lang="sv-SE" sz="1700" dirty="0"/>
              <a:t> </a:t>
            </a:r>
            <a:r>
              <a:rPr lang="sv-SE" sz="1700" dirty="0" err="1"/>
              <a:t>funded</a:t>
            </a:r>
            <a:r>
              <a:rPr lang="sv-SE" sz="1700" dirty="0"/>
              <a:t> </a:t>
            </a:r>
            <a:r>
              <a:rPr lang="sv-SE" sz="1700" dirty="0" err="1"/>
              <a:t>separately</a:t>
            </a:r>
            <a:endParaRPr lang="sv-SE" sz="17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en-US" sz="3000"/>
              <a:t>Primary Care Budget Breakdown – San Miguel (~100M MXN)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t>Human resources: 60–70% (60–70M)</a:t>
            </a:r>
          </a:p>
          <a:p>
            <a:r>
              <a:t>Medications: 10–20% (10–20M)</a:t>
            </a:r>
          </a:p>
          <a:p>
            <a:r>
              <a:t>Lab &amp; Radiology: 5–10% (5–10M)</a:t>
            </a:r>
          </a:p>
          <a:p>
            <a:r>
              <a:t>Operations: 10–15% (10–15M)</a:t>
            </a:r>
          </a:p>
          <a:p>
            <a:r>
              <a:t>Transport &amp; outreach: 3–5% (3–5M)</a:t>
            </a:r>
          </a:p>
          <a:p>
            <a:r>
              <a:t>Administration: 3–5% (3–5M)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Structural Insight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~70% of budget locked in personnel</a:t>
            </a:r>
          </a:p>
          <a:p>
            <a:r>
              <a:t>- Limited flexibility for diagnostics, IT, development</a:t>
            </a:r>
          </a:p>
          <a:p>
            <a:endParaRPr/>
          </a:p>
          <a:p>
            <a:r>
              <a:t>Primary care is resource-constrained but structurally functional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D8331-8097-84D5-5D99-FA2F62AB2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9491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598719AE-7A7D-0910-6D85-33B7E7DCE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1002166"/>
            <a:ext cx="7202456" cy="1371580"/>
          </a:xfrm>
        </p:spPr>
        <p:txBody>
          <a:bodyPr>
            <a:normAutofit/>
          </a:bodyPr>
          <a:lstStyle/>
          <a:p>
            <a:r>
              <a:rPr lang="sv-SE" sz="6000" dirty="0">
                <a:solidFill>
                  <a:srgbClr val="FFFFFF"/>
                </a:solidFill>
              </a:rPr>
              <a:t>NGO</a:t>
            </a:r>
          </a:p>
        </p:txBody>
      </p:sp>
      <p:sp useBgFill="1">
        <p:nvSpPr>
          <p:cNvPr id="7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2611819"/>
            <a:ext cx="914615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8046D2-63FC-C078-0EBF-567EB055C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685" y="2837039"/>
            <a:ext cx="7077303" cy="3215530"/>
          </a:xfrm>
        </p:spPr>
        <p:txBody>
          <a:bodyPr>
            <a:normAutofit/>
          </a:bodyPr>
          <a:lstStyle/>
          <a:p>
            <a:r>
              <a:rPr lang="sv-SE" sz="2400" b="1" dirty="0"/>
              <a:t>Patronato Pro Niños</a:t>
            </a:r>
          </a:p>
          <a:p>
            <a:r>
              <a:rPr lang="en-US" dirty="0"/>
              <a:t> </a:t>
            </a:r>
            <a:r>
              <a:rPr lang="sv-SE" b="1" dirty="0"/>
              <a:t>SANTUARIO CASA HOGAR</a:t>
            </a:r>
            <a:endParaRPr lang="en-US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22456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sv-SE" dirty="0"/>
              <a:t>Patronato Pro Niños – </a:t>
            </a:r>
            <a:r>
              <a:rPr lang="sv-SE" dirty="0" err="1"/>
              <a:t>Organizational</a:t>
            </a:r>
            <a:r>
              <a:rPr lang="sv-SE" dirty="0"/>
              <a:t> Programs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853754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B22B249-F2DB-25E8-591E-A2DCD1DFA5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888962"/>
              </p:ext>
            </p:extLst>
          </p:nvPr>
        </p:nvGraphicFramePr>
        <p:xfrm>
          <a:off x="1088231" y="2331497"/>
          <a:ext cx="7203281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sv-SE"/>
              <a:t>Mobile Units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853754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A4E6EB5-9680-03E3-E5D6-9FDB1B0D87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885202"/>
              </p:ext>
            </p:extLst>
          </p:nvPr>
        </p:nvGraphicFramePr>
        <p:xfrm>
          <a:off x="1088231" y="2331497"/>
          <a:ext cx="7203281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818B1A-65C7-2CBA-28A9-79451F1B5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Patronato center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7E2B6436-F018-1F04-9DD9-062651FC90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4344" y="2016125"/>
            <a:ext cx="344963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742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BC6226-5058-ADA8-B45A-2A0FFB712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Patronatos</a:t>
            </a:r>
            <a:r>
              <a:rPr lang="sv-SE" dirty="0"/>
              <a:t> mobile </a:t>
            </a:r>
            <a:r>
              <a:rPr lang="sv-SE" dirty="0" err="1"/>
              <a:t>units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071BB72-D26F-15B2-FD1D-D43D74E78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405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5E159C-F655-C341-5A9E-5B29FEB4F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Mobile </a:t>
            </a:r>
            <a:r>
              <a:rPr lang="sv-SE" dirty="0" err="1"/>
              <a:t>units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CC3BABE-52FF-5731-D31C-BB643C494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17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A27AA0-BB0C-9DC8-A02D-CC7E8237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Mobile </a:t>
            </a:r>
            <a:r>
              <a:rPr lang="sv-SE" dirty="0" err="1"/>
              <a:t>unit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7CDF4AB4-34C0-F0F9-08AC-AED2B11CE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681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354377-1605-22EA-6744-17739963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Inside </a:t>
            </a:r>
            <a:r>
              <a:rPr lang="sv-SE" dirty="0" err="1"/>
              <a:t>of</a:t>
            </a:r>
            <a:r>
              <a:rPr lang="sv-SE" dirty="0"/>
              <a:t> dental </a:t>
            </a:r>
            <a:r>
              <a:rPr lang="sv-SE" dirty="0" err="1"/>
              <a:t>unit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85A92950-ED2A-BD0B-2367-1E7FBDF42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404" y="2016125"/>
            <a:ext cx="459951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239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E229E6-2CD3-13F0-164D-35AD07DB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Preparation prior visit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22CC7CD-801B-8D43-9D5E-FBFB612E7A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6995" y="2016125"/>
            <a:ext cx="6324336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272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F5AAAD-64D7-77E8-5661-C700AA9C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1B482DF-779D-724A-794A-44551F3D3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6995" y="2016125"/>
            <a:ext cx="6324336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600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AC39C6-A748-58D6-4ECA-A5AA01CD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2400" b="1" dirty="0"/>
              <a:t>Lomas de la </a:t>
            </a:r>
            <a:r>
              <a:rPr lang="sv-SE" sz="2400" b="1" dirty="0" err="1"/>
              <a:t>Purísima</a:t>
            </a:r>
            <a:br>
              <a:rPr lang="sv-SE" sz="2400" b="1" dirty="0"/>
            </a:br>
            <a:r>
              <a:rPr lang="sv-SE" sz="2400" b="1" dirty="0" err="1"/>
              <a:t>Primary</a:t>
            </a:r>
            <a:r>
              <a:rPr lang="sv-SE" sz="2400" b="1" dirty="0"/>
              <a:t> </a:t>
            </a:r>
            <a:r>
              <a:rPr lang="sv-SE" sz="2400" b="1" dirty="0" err="1"/>
              <a:t>school</a:t>
            </a:r>
            <a:r>
              <a:rPr lang="sv-SE" sz="2400" b="1" dirty="0"/>
              <a:t> &amp; </a:t>
            </a:r>
            <a:r>
              <a:rPr lang="sv-SE" sz="2400" b="1" dirty="0" err="1"/>
              <a:t>preschool</a:t>
            </a:r>
            <a:r>
              <a:rPr lang="sv-SE" sz="2400" b="1" dirty="0"/>
              <a:t>, 70(47+23) students all </a:t>
            </a:r>
            <a:r>
              <a:rPr lang="sv-SE" sz="2400" b="1" dirty="0" err="1"/>
              <a:t>togheter</a:t>
            </a:r>
            <a:endParaRPr lang="sv-SE" sz="24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53B4CE22-E1ED-633F-9D6B-0562D4FB5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4344" y="2016125"/>
            <a:ext cx="344963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821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1169F5-1F1C-51DF-EF31-EF9D2811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C377AC8-1F25-E6CE-8BA3-33243A16F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4344" y="2016125"/>
            <a:ext cx="344963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37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80629D-E091-1B03-27F9-3665B6194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8A0626E5-D3CB-A73B-8165-0610BF9D0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4344" y="2016125"/>
            <a:ext cx="344963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887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B377CD-B4C6-E677-4548-12D1E1A2A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Nutritional</a:t>
            </a:r>
            <a:r>
              <a:rPr lang="sv-SE" dirty="0"/>
              <a:t> </a:t>
            </a:r>
            <a:r>
              <a:rPr lang="sv-SE" dirty="0" err="1"/>
              <a:t>package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D7CA6B3-25D2-12D1-A7FB-1C30B6CC9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5549" y="2016125"/>
            <a:ext cx="2587228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048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sv-SE" sz="2200" dirty="0">
                <a:solidFill>
                  <a:srgbClr val="FFFFFF"/>
                </a:solidFill>
              </a:rPr>
              <a:t>Patronato Pro Niños – </a:t>
            </a:r>
            <a:r>
              <a:rPr lang="sv-SE" sz="2200" dirty="0" err="1">
                <a:solidFill>
                  <a:srgbClr val="FFFFFF"/>
                </a:solidFill>
              </a:rPr>
              <a:t>Annual</a:t>
            </a:r>
            <a:r>
              <a:rPr lang="sv-SE" sz="2200" dirty="0">
                <a:solidFill>
                  <a:srgbClr val="FFFFFF"/>
                </a:solidFill>
              </a:rPr>
              <a:t> </a:t>
            </a:r>
            <a:r>
              <a:rPr lang="sv-SE" sz="2200" dirty="0" err="1">
                <a:solidFill>
                  <a:srgbClr val="FFFFFF"/>
                </a:solidFill>
              </a:rPr>
              <a:t>Production</a:t>
            </a:r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/>
          </a:bodyPr>
          <a:lstStyle/>
          <a:p>
            <a:r>
              <a:rPr dirty="0"/>
              <a:t>≈14,000 medical, dental, and psychological consultations per year</a:t>
            </a:r>
          </a:p>
          <a:p>
            <a:r>
              <a:rPr dirty="0"/>
              <a:t>≈</a:t>
            </a:r>
            <a:r>
              <a:rPr lang="sv-SE" dirty="0"/>
              <a:t>10</a:t>
            </a:r>
            <a:r>
              <a:rPr dirty="0"/>
              <a:t>00–</a:t>
            </a:r>
            <a:r>
              <a:rPr lang="sv-SE" dirty="0"/>
              <a:t>15</a:t>
            </a:r>
            <a:r>
              <a:rPr dirty="0"/>
              <a:t>00 children served annually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sv-SE" sz="2200">
                <a:solidFill>
                  <a:srgbClr val="FFFFFF"/>
                </a:solidFill>
              </a:rPr>
              <a:t>Production per Mobile Unit (Estimated)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We have not yet received detailed data from Patronato, but according to preliminary estimates:</a:t>
            </a:r>
            <a:endParaRPr lang="sv-SE" dirty="0"/>
          </a:p>
          <a:p>
            <a:r>
              <a:rPr dirty="0"/>
              <a:t>Total consultations: ~14,000 per year</a:t>
            </a:r>
          </a:p>
          <a:p>
            <a:r>
              <a:rPr dirty="0"/>
              <a:t>Mobile units: 5</a:t>
            </a:r>
          </a:p>
          <a:p>
            <a:r>
              <a:rPr dirty="0"/>
              <a:t>≈2,500–3,000 consultations per unit per year</a:t>
            </a:r>
          </a:p>
          <a:p>
            <a:r>
              <a:rPr dirty="0"/>
              <a:t>≈200–250 consultations per month</a:t>
            </a:r>
          </a:p>
          <a:p>
            <a:r>
              <a:rPr dirty="0"/>
              <a:t>≈10–20 patients per day per unit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sv-SE" sz="2200">
                <a:solidFill>
                  <a:srgbClr val="FFFFFF"/>
                </a:solidFill>
              </a:rPr>
              <a:t>Coverage of Communities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/>
          </a:bodyPr>
          <a:lstStyle/>
          <a:p>
            <a:r>
              <a:rPr dirty="0"/>
              <a:t>San Miguel municipality has 500+ rural communities</a:t>
            </a:r>
          </a:p>
          <a:p>
            <a:r>
              <a:rPr dirty="0"/>
              <a:t>Programs typically operate in </a:t>
            </a:r>
            <a:r>
              <a:rPr lang="sv-SE" dirty="0"/>
              <a:t>3</a:t>
            </a:r>
            <a:r>
              <a:rPr dirty="0"/>
              <a:t>0–</a:t>
            </a:r>
            <a:r>
              <a:rPr lang="sv-SE" dirty="0"/>
              <a:t>5</a:t>
            </a:r>
            <a:r>
              <a:rPr dirty="0"/>
              <a:t>0 communities per </a:t>
            </a:r>
            <a:r>
              <a:rPr lang="sv-SE" dirty="0"/>
              <a:t>3 </a:t>
            </a:r>
            <a:r>
              <a:rPr dirty="0"/>
              <a:t>year</a:t>
            </a:r>
            <a:r>
              <a:rPr lang="sv-SE" dirty="0"/>
              <a:t>s</a:t>
            </a:r>
            <a:endParaRPr dirty="0"/>
          </a:p>
          <a:p>
            <a:r>
              <a:rPr dirty="0"/>
              <a:t>Example: 1</a:t>
            </a:r>
            <a:r>
              <a:rPr lang="sv-SE" dirty="0"/>
              <a:t>0-17</a:t>
            </a:r>
            <a:r>
              <a:rPr dirty="0"/>
              <a:t> communities visited in one dental program year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sv-SE" sz="2200">
                <a:solidFill>
                  <a:srgbClr val="FFFFFF"/>
                </a:solidFill>
              </a:rPr>
              <a:t>Strategic Implications &amp; 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/>
              <a:t>Patronato’s existing NGO infrastructure already covers a limited number of communities.</a:t>
            </a:r>
            <a:br>
              <a:rPr lang="en-US" sz="1600"/>
            </a:br>
            <a:r>
              <a:rPr lang="en-US" sz="1600"/>
              <a:t>• Partnerships may provide a faster and more sustainable impact than building a completely separate structure from the beginning.</a:t>
            </a:r>
            <a:br>
              <a:rPr lang="en-US" sz="1600"/>
            </a:br>
            <a:r>
              <a:rPr lang="en-US" sz="1600"/>
              <a:t>• Adding stationary dental teams to Patronato’s existing resources in geographically strategic areas, together with a modified working model, could complement the current system and significantly expand coverage to underserved communities.</a:t>
            </a:r>
            <a:br>
              <a:rPr lang="en-US" sz="1600"/>
            </a:br>
            <a:r>
              <a:rPr lang="en-US" sz="1600"/>
              <a:t>• This approach could potentially increase child coverage by up to fivefold, with approximately double the annual operational cost, combined with a one-time investment for establishing the clinic infrastructure.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Example NGO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Patronato Pro </a:t>
            </a:r>
            <a:r>
              <a:rPr dirty="0" err="1"/>
              <a:t>Niños</a:t>
            </a:r>
            <a:r>
              <a:rPr dirty="0"/>
              <a:t> ~6</a:t>
            </a:r>
            <a:r>
              <a:rPr lang="sv-SE" dirty="0"/>
              <a:t>-7</a:t>
            </a:r>
            <a:r>
              <a:rPr dirty="0"/>
              <a:t>M</a:t>
            </a:r>
            <a:r>
              <a:rPr lang="sv-SE" dirty="0" err="1"/>
              <a:t>illion</a:t>
            </a:r>
            <a:r>
              <a:rPr dirty="0"/>
              <a:t> pesos/year (~3</a:t>
            </a:r>
            <a:r>
              <a:rPr lang="sv-SE" dirty="0"/>
              <a:t>50000 USD</a:t>
            </a:r>
            <a:r>
              <a:rPr dirty="0"/>
              <a:t>)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F55814-9042-EB4C-B76A-C23E0A9ED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500405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Priliminary</a:t>
            </a:r>
            <a:r>
              <a:rPr lang="sv-SE" dirty="0"/>
              <a:t> budget ?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6BE97EA-0086-2B6D-B528-09FDC23BF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8726" y="1493520"/>
            <a:ext cx="5181599" cy="50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490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Rectangle 2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4" name="Picture 3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930" y="1234441"/>
            <a:ext cx="1097280" cy="12023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" y="2468880"/>
            <a:ext cx="7680960" cy="489365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4000" b="1">
                <a:solidFill>
                  <a:srgbClr val="1D2B37"/>
                </a:solidFill>
                <a:latin typeface="Aptos"/>
              </a:defRPr>
            </a:pPr>
            <a:r>
              <a:rPr sz="3000" dirty="0"/>
              <a:t>Casa Hogar </a:t>
            </a:r>
            <a:r>
              <a:rPr sz="3000" dirty="0" err="1"/>
              <a:t>Mexiquito</a:t>
            </a:r>
            <a:endParaRPr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1234440" y="3038095"/>
            <a:ext cx="6720840" cy="350865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2800" b="1">
                <a:solidFill>
                  <a:srgbClr val="257571"/>
                </a:solidFill>
                <a:latin typeface="Aptos"/>
              </a:defRPr>
            </a:pPr>
            <a:r>
              <a:rPr sz="2100"/>
              <a:t>Current Situation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0180" y="3600451"/>
            <a:ext cx="6309360" cy="397032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600" b="0">
                <a:solidFill>
                  <a:srgbClr val="222222"/>
                </a:solidFill>
                <a:latin typeface="Aptos"/>
              </a:defRPr>
            </a:pPr>
            <a:r>
              <a:rPr sz="1200"/>
              <a:t>Planning basis for possible initial collaboration focused on children’s safety, care environment, education and welfare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86100" y="4780026"/>
            <a:ext cx="3017520" cy="166199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200" b="0">
                <a:solidFill>
                  <a:srgbClr val="626C75"/>
                </a:solidFill>
                <a:latin typeface="Aptos"/>
              </a:defRPr>
            </a:pPr>
            <a:r>
              <a:rPr sz="900"/>
              <a:t>Centro de Asistencia Social • 21 April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TextBox 9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8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097280"/>
            <a:ext cx="2584041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/>
              <a:t>Overall Observations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1508760"/>
            <a:ext cx="5505033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Human commitment is strong; the physical environment remains simple and resource-constrained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4350" y="1988820"/>
            <a:ext cx="2606040" cy="10287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/>
        </p:nvSpPr>
        <p:spPr>
          <a:xfrm>
            <a:off x="514350" y="1988820"/>
            <a:ext cx="54864" cy="102870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10"/>
          <p:cNvSpPr txBox="1"/>
          <p:nvPr/>
        </p:nvSpPr>
        <p:spPr>
          <a:xfrm>
            <a:off x="665226" y="2112263"/>
            <a:ext cx="137730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Strengths observed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227" y="2366010"/>
            <a:ext cx="2366009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Strong human commitment, attentive care, respectful interaction, and a clear intention to create a safe environment.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57550" y="1988820"/>
            <a:ext cx="2606040" cy="10287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3257550" y="1988820"/>
            <a:ext cx="54864" cy="102870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4"/>
          <p:cNvSpPr txBox="1"/>
          <p:nvPr/>
        </p:nvSpPr>
        <p:spPr>
          <a:xfrm>
            <a:off x="3408426" y="2112263"/>
            <a:ext cx="970137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Environment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8427" y="2366010"/>
            <a:ext cx="2366009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Functional but simple; institutional in character, with limited light, color, and homelike atmosphere.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00750" y="1988820"/>
            <a:ext cx="2606040" cy="10287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7"/>
          <p:cNvSpPr/>
          <p:nvPr/>
        </p:nvSpPr>
        <p:spPr>
          <a:xfrm>
            <a:off x="6000750" y="1988820"/>
            <a:ext cx="54864" cy="102870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8"/>
          <p:cNvSpPr txBox="1"/>
          <p:nvPr/>
        </p:nvSpPr>
        <p:spPr>
          <a:xfrm>
            <a:off x="6151626" y="2112263"/>
            <a:ext cx="720069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Daily life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51627" y="2366010"/>
            <a:ext cx="2366009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Children were observed as active, social, engaged in play, and appearing safe within the environment.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20" y="3634741"/>
            <a:ext cx="7955280" cy="270074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l">
              <a:defRPr sz="2100" b="1">
                <a:solidFill>
                  <a:srgbClr val="1D2B37"/>
                </a:solidFill>
                <a:latin typeface="Aptos"/>
              </a:defRPr>
            </a:pPr>
            <a:r>
              <a:rPr sz="1575"/>
              <a:t>Planning implication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090" y="3977640"/>
            <a:ext cx="7680960" cy="770211"/>
          </a:xfrm>
          <a:prstGeom prst="rect">
            <a:avLst/>
          </a:prstGeom>
          <a:noFill/>
        </p:spPr>
        <p:txBody>
          <a:bodyPr wrap="square" lIns="54864" tIns="13716" rIns="54864" bIns="13716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Early support should prioritize safety, dignity, lighting, functionality and learning conditions.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Interventions should remain practical, measurable and within the limits of available budget.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Collaboration should reinforce the existing care model rather than replace local structures.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8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097280"/>
            <a:ext cx="4014817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/>
              <a:t>Capacity and Current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1508760"/>
            <a:ext cx="4650632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Casa Hogar functions as a residential care setting for children placed by authorities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4350" y="1988820"/>
            <a:ext cx="1920240" cy="11315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TextBox 9"/>
          <p:cNvSpPr txBox="1"/>
          <p:nvPr/>
        </p:nvSpPr>
        <p:spPr>
          <a:xfrm>
            <a:off x="1215424" y="2139696"/>
            <a:ext cx="5180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257571"/>
                </a:solidFill>
                <a:latin typeface="Aptos Display"/>
              </a:defRPr>
            </a:pPr>
            <a:r>
              <a:rPr sz="2400"/>
              <a:t>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" y="2626614"/>
            <a:ext cx="1714500" cy="357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>
                <a:solidFill>
                  <a:srgbClr val="1D2B37"/>
                </a:solidFill>
                <a:latin typeface="Aptos"/>
              </a:defRPr>
            </a:pPr>
            <a:r>
              <a:rPr sz="863"/>
              <a:t>Approximate physical capacity / places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40330" y="1988820"/>
            <a:ext cx="1920240" cy="11315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TextBox 12"/>
          <p:cNvSpPr txBox="1"/>
          <p:nvPr/>
        </p:nvSpPr>
        <p:spPr>
          <a:xfrm>
            <a:off x="3341404" y="2139696"/>
            <a:ext cx="5180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C87A52"/>
                </a:solidFill>
                <a:latin typeface="Aptos Display"/>
              </a:defRPr>
            </a:pPr>
            <a:r>
              <a:rPr sz="2400"/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2626614"/>
            <a:ext cx="1714500" cy="357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>
                <a:solidFill>
                  <a:srgbClr val="1D2B37"/>
                </a:solidFill>
                <a:latin typeface="Aptos"/>
              </a:defRPr>
            </a:pPr>
            <a:r>
              <a:rPr sz="863"/>
              <a:t>Current residents: children and adolescents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6310" y="1988820"/>
            <a:ext cx="1920240" cy="11315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5"/>
          <p:cNvSpPr txBox="1"/>
          <p:nvPr/>
        </p:nvSpPr>
        <p:spPr>
          <a:xfrm>
            <a:off x="5467384" y="2139696"/>
            <a:ext cx="5180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257571"/>
                </a:solidFill>
                <a:latin typeface="Aptos Display"/>
              </a:defRPr>
            </a:pPr>
            <a:r>
              <a:rPr sz="2400"/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9180" y="2626614"/>
            <a:ext cx="1714500" cy="357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>
                <a:solidFill>
                  <a:srgbClr val="1D2B37"/>
                </a:solidFill>
                <a:latin typeface="Aptos"/>
              </a:defRPr>
            </a:pPr>
            <a:r>
              <a:rPr sz="863"/>
              <a:t>Realistic capacity with current resources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92290" y="1988820"/>
            <a:ext cx="1748790" cy="11315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8"/>
          <p:cNvSpPr txBox="1"/>
          <p:nvPr/>
        </p:nvSpPr>
        <p:spPr>
          <a:xfrm>
            <a:off x="7340928" y="2139696"/>
            <a:ext cx="8515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C87A52"/>
                </a:solidFill>
                <a:latin typeface="Aptos Display"/>
              </a:defRPr>
            </a:pPr>
            <a:r>
              <a:rPr sz="2400"/>
              <a:t>$100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95160" y="2626614"/>
            <a:ext cx="1543050" cy="357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>
                <a:solidFill>
                  <a:srgbClr val="1D2B37"/>
                </a:solidFill>
                <a:latin typeface="Aptos"/>
              </a:defRPr>
            </a:pPr>
            <a:r>
              <a:rPr sz="863"/>
              <a:t>MXN per child per day recovery fee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20" y="3566161"/>
            <a:ext cx="8023860" cy="270074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l">
              <a:defRPr sz="2100" b="1">
                <a:solidFill>
                  <a:srgbClr val="1D2B37"/>
                </a:solidFill>
                <a:latin typeface="Aptos"/>
              </a:defRPr>
            </a:pPr>
            <a:r>
              <a:rPr sz="1575"/>
              <a:t>Admission pathway and operational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090" y="3909060"/>
            <a:ext cx="7715250" cy="966418"/>
          </a:xfrm>
          <a:prstGeom prst="rect">
            <a:avLst/>
          </a:prstGeom>
          <a:noFill/>
        </p:spPr>
        <p:txBody>
          <a:bodyPr wrap="square" lIns="54864" tIns="13716" rIns="54864" bIns="13716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Children are admitted through DIF, Procuradurías and Fiscalía authorities.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The model separates living, education, technology and activity spaces to support safety, supervision, rest and recovery.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No direct family contact is part of the current model, except when arranged by the competent authorities.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8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097280"/>
            <a:ext cx="4330801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/>
              <a:t>Facilities and Physical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1508760"/>
            <a:ext cx="3470822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Main functional areas and observed infrastructure conditions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4350" y="1920240"/>
            <a:ext cx="2571750" cy="120015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/>
        </p:nvSpPr>
        <p:spPr>
          <a:xfrm>
            <a:off x="514350" y="1920240"/>
            <a:ext cx="54864" cy="120015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10"/>
          <p:cNvSpPr txBox="1"/>
          <p:nvPr/>
        </p:nvSpPr>
        <p:spPr>
          <a:xfrm>
            <a:off x="665226" y="2043684"/>
            <a:ext cx="1327608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Dining and kitchen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226" y="2297430"/>
            <a:ext cx="2331720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Dining room capacity around 30 people. Shared meals with children, staff and volunteers. Kitchen directly connected.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1920240"/>
            <a:ext cx="2571750" cy="120015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3291840" y="1920240"/>
            <a:ext cx="54864" cy="120015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4"/>
          <p:cNvSpPr txBox="1"/>
          <p:nvPr/>
        </p:nvSpPr>
        <p:spPr>
          <a:xfrm>
            <a:off x="3442716" y="2043684"/>
            <a:ext cx="91884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Dormitories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2716" y="2297430"/>
            <a:ext cx="2331720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Several dormitories with around 6–8 beds per room. Separate areas for age groups: 2–5, 6–10, and 11–15 years.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69330" y="1920240"/>
            <a:ext cx="2571750" cy="120015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7"/>
          <p:cNvSpPr/>
          <p:nvPr/>
        </p:nvSpPr>
        <p:spPr>
          <a:xfrm>
            <a:off x="6069330" y="1920240"/>
            <a:ext cx="54864" cy="120015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8"/>
          <p:cNvSpPr txBox="1"/>
          <p:nvPr/>
        </p:nvSpPr>
        <p:spPr>
          <a:xfrm>
            <a:off x="6220207" y="2043684"/>
            <a:ext cx="992579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Outdoor area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0206" y="2297430"/>
            <a:ext cx="2331720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Interior courtyard with concrete surfaces. Former pool is currently used as play area and football field.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20" y="3600451"/>
            <a:ext cx="7955280" cy="270074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l">
              <a:defRPr sz="2100" b="1">
                <a:solidFill>
                  <a:srgbClr val="1D2B37"/>
                </a:solidFill>
                <a:latin typeface="Aptos"/>
              </a:defRPr>
            </a:pPr>
            <a:r>
              <a:rPr sz="1575"/>
              <a:t>Current environmental needs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090" y="3943350"/>
            <a:ext cx="7680960" cy="770211"/>
          </a:xfrm>
          <a:prstGeom prst="rect">
            <a:avLst/>
          </a:prstGeom>
          <a:noFill/>
        </p:spPr>
        <p:txBody>
          <a:bodyPr wrap="square" lIns="54864" tIns="13716" rIns="54864" bIns="13716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Several spaces are perceived as dark with limited lighting.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There are few homelike elements and limited color in the environment.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Recreational spaces are used daily and reported as highly utilized.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8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1" y="1097280"/>
            <a:ext cx="3633239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/>
              <a:t>Safety and Technical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1508760"/>
            <a:ext cx="4559261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Planned and needed measures are linked to child safety and regulatory standards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4350" y="1885950"/>
            <a:ext cx="257175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/>
        </p:nvSpPr>
        <p:spPr>
          <a:xfrm>
            <a:off x="514350" y="1885950"/>
            <a:ext cx="54864" cy="123444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10"/>
          <p:cNvSpPr txBox="1"/>
          <p:nvPr/>
        </p:nvSpPr>
        <p:spPr>
          <a:xfrm>
            <a:off x="665226" y="2009394"/>
            <a:ext cx="1415772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Current observation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226" y="2263140"/>
            <a:ext cx="2331720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Limited visible security equipment during the visit; perimeter and technical systems remain important areas for follow-up.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1885950"/>
            <a:ext cx="257175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3291840" y="1885950"/>
            <a:ext cx="54864" cy="123444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4"/>
          <p:cNvSpPr txBox="1"/>
          <p:nvPr/>
        </p:nvSpPr>
        <p:spPr>
          <a:xfrm>
            <a:off x="3442716" y="2009394"/>
            <a:ext cx="132921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Planned measures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2716" y="2263139"/>
            <a:ext cx="2331720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Automated main gate, central control from reception, six surveillance cameras and reinforced perimeter security.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69330" y="1885950"/>
            <a:ext cx="257175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7"/>
          <p:cNvSpPr/>
          <p:nvPr/>
        </p:nvSpPr>
        <p:spPr>
          <a:xfrm>
            <a:off x="6069330" y="1885950"/>
            <a:ext cx="54864" cy="123444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8"/>
          <p:cNvSpPr txBox="1"/>
          <p:nvPr/>
        </p:nvSpPr>
        <p:spPr>
          <a:xfrm>
            <a:off x="6220206" y="2009394"/>
            <a:ext cx="134203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Regulatory context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0206" y="2263140"/>
            <a:ext cx="2331720" cy="669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Compliance requirements include PEPNNA, Civil Protection and COFEPRIS-related standards for safety, hygiene and operations.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20" y="3600451"/>
            <a:ext cx="7955280" cy="270074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l">
              <a:defRPr sz="2100" b="1">
                <a:solidFill>
                  <a:srgbClr val="1D2B37"/>
                </a:solidFill>
                <a:latin typeface="Aptos"/>
              </a:defRPr>
            </a:pPr>
            <a:r>
              <a:rPr sz="1575"/>
              <a:t>Practical implications for collaboration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090" y="3943350"/>
            <a:ext cx="7680960" cy="1162626"/>
          </a:xfrm>
          <a:prstGeom prst="rect">
            <a:avLst/>
          </a:prstGeom>
          <a:noFill/>
        </p:spPr>
        <p:txBody>
          <a:bodyPr wrap="square" lIns="54864" tIns="13716" rIns="54864" bIns="13716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Any security or electrical intervention should be preceded by local technical assessment and budget quotation.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Minor repairs may be suitable for an initial collaboration if they can be completed safely and quickly.</a:t>
            </a:r>
          </a:p>
          <a:p>
            <a:pPr>
              <a:spcAft>
                <a:spcPts val="600"/>
              </a:spcAft>
              <a:defRPr sz="1700">
                <a:solidFill>
                  <a:srgbClr val="222222"/>
                </a:solidFill>
                <a:latin typeface="Aptos"/>
              </a:defRPr>
            </a:pPr>
            <a:r>
              <a:rPr sz="1275"/>
              <a:t>Larger interventions should be separated into phased projects with clear responsibility and maintenance plans.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8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097280"/>
            <a:ext cx="4819396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 dirty="0"/>
              <a:t>Identified Priority Needs</a:t>
            </a:r>
            <a:r>
              <a:rPr lang="sv-SE" sz="2250" dirty="0"/>
              <a:t> by </a:t>
            </a:r>
            <a:r>
              <a:rPr lang="sv-SE" sz="2250" dirty="0" err="1"/>
              <a:t>Managment</a:t>
            </a:r>
            <a:endParaRPr sz="2250" dirty="0"/>
          </a:p>
        </p:txBody>
      </p:sp>
      <p:sp>
        <p:nvSpPr>
          <p:cNvPr id="5" name="TextBox 4"/>
          <p:cNvSpPr txBox="1"/>
          <p:nvPr/>
        </p:nvSpPr>
        <p:spPr>
          <a:xfrm>
            <a:off x="877825" y="1508760"/>
            <a:ext cx="3926075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Needs reported by the organization and confirmed in the visit material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4350" y="185166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/>
        </p:nvSpPr>
        <p:spPr>
          <a:xfrm>
            <a:off x="514350" y="1851660"/>
            <a:ext cx="54864" cy="92583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10"/>
          <p:cNvSpPr txBox="1"/>
          <p:nvPr/>
        </p:nvSpPr>
        <p:spPr>
          <a:xfrm>
            <a:off x="665226" y="1975104"/>
            <a:ext cx="1042273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Infrastructure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226" y="222885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Classrooms, drainage, showers, dormitory painting, lighting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57550" y="185166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3257550" y="1851660"/>
            <a:ext cx="54864" cy="92583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4"/>
          <p:cNvSpPr txBox="1"/>
          <p:nvPr/>
        </p:nvSpPr>
        <p:spPr>
          <a:xfrm>
            <a:off x="3408426" y="1975104"/>
            <a:ext cx="692818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Security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8426" y="222885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Camera system, electrical fence maintenance, automated entrance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00750" y="185166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7"/>
          <p:cNvSpPr/>
          <p:nvPr/>
        </p:nvSpPr>
        <p:spPr>
          <a:xfrm>
            <a:off x="6000750" y="1851660"/>
            <a:ext cx="54864" cy="92583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8"/>
          <p:cNvSpPr txBox="1"/>
          <p:nvPr/>
        </p:nvSpPr>
        <p:spPr>
          <a:xfrm>
            <a:off x="6151626" y="1975104"/>
            <a:ext cx="59984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Energy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51626" y="222885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Solar panels and energy-efficiency considerations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4350" y="308610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Rectangle 21"/>
          <p:cNvSpPr/>
          <p:nvPr/>
        </p:nvSpPr>
        <p:spPr>
          <a:xfrm>
            <a:off x="514350" y="3086100"/>
            <a:ext cx="54864" cy="92583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TextBox 22"/>
          <p:cNvSpPr txBox="1"/>
          <p:nvPr/>
        </p:nvSpPr>
        <p:spPr>
          <a:xfrm>
            <a:off x="665227" y="3209544"/>
            <a:ext cx="87075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Operations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226" y="346329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Laundry equipment, kitchen utensils, office furniture and equipment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57550" y="308610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6" name="Rectangle 25"/>
          <p:cNvSpPr/>
          <p:nvPr/>
        </p:nvSpPr>
        <p:spPr>
          <a:xfrm>
            <a:off x="3257550" y="3086100"/>
            <a:ext cx="54864" cy="92583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7" name="TextBox 26"/>
          <p:cNvSpPr txBox="1"/>
          <p:nvPr/>
        </p:nvSpPr>
        <p:spPr>
          <a:xfrm>
            <a:off x="3408427" y="3209544"/>
            <a:ext cx="80663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Education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08426" y="346329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Computer room upgrade; most existing computers are obsolete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00750" y="308610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0" name="Rectangle 29"/>
          <p:cNvSpPr/>
          <p:nvPr/>
        </p:nvSpPr>
        <p:spPr>
          <a:xfrm>
            <a:off x="6000750" y="3086100"/>
            <a:ext cx="54864" cy="92583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1" name="TextBox 30"/>
          <p:cNvSpPr txBox="1"/>
          <p:nvPr/>
        </p:nvSpPr>
        <p:spPr>
          <a:xfrm>
            <a:off x="6151626" y="3209544"/>
            <a:ext cx="926857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Care quality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51626" y="346329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Sala de Acogida for reception, crisis management and psychological support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4732020"/>
            <a:ext cx="7680960" cy="420115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700" b="1">
                <a:solidFill>
                  <a:srgbClr val="1D2B37"/>
                </a:solidFill>
                <a:latin typeface="Aptos"/>
              </a:defRPr>
            </a:pPr>
            <a:r>
              <a:rPr sz="1275"/>
              <a:t>Priority should be based on child safety, regulatory compliance, educational value, feasibility and available budget.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8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1" y="1097280"/>
            <a:ext cx="1938031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/>
              <a:t>Sala de Acogida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5" y="1508760"/>
            <a:ext cx="4253087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A planned reception and emotional stabilization unit — not a standard room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" y="1920240"/>
            <a:ext cx="3634740" cy="293157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l">
              <a:defRPr sz="2300" b="1">
                <a:solidFill>
                  <a:srgbClr val="1D2B37"/>
                </a:solidFill>
                <a:latin typeface="Aptos"/>
              </a:defRPr>
            </a:pPr>
            <a:r>
              <a:rPr sz="1725"/>
              <a:t>Purpose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510" y="2311146"/>
            <a:ext cx="3909060" cy="1089529"/>
          </a:xfrm>
          <a:prstGeom prst="rect">
            <a:avLst/>
          </a:prstGeom>
          <a:noFill/>
        </p:spPr>
        <p:txBody>
          <a:bodyPr wrap="square" lIns="54864" tIns="13716" rIns="54864" bIns="13716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  <a:latin typeface="Aptos"/>
              </a:defRPr>
            </a:pPr>
            <a:r>
              <a:rPr sz="1350"/>
              <a:t>Initial reception of new children</a:t>
            </a:r>
          </a:p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  <a:latin typeface="Aptos"/>
              </a:defRPr>
            </a:pPr>
            <a:r>
              <a:rPr sz="1350"/>
              <a:t>Crisis management and containment</a:t>
            </a:r>
          </a:p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  <a:latin typeface="Aptos"/>
              </a:defRPr>
            </a:pPr>
            <a:r>
              <a:rPr sz="1350"/>
              <a:t>Individual psychological interventions</a:t>
            </a:r>
          </a:p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  <a:latin typeface="Aptos"/>
              </a:defRPr>
            </a:pPr>
            <a:r>
              <a:rPr sz="1350"/>
              <a:t>Interviews and multidisciplinary assessment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34890" y="1920240"/>
            <a:ext cx="3360420" cy="293157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l">
              <a:defRPr sz="2300" b="1">
                <a:solidFill>
                  <a:srgbClr val="1D2B37"/>
                </a:solidFill>
                <a:latin typeface="Aptos"/>
              </a:defRPr>
            </a:pPr>
            <a:r>
              <a:rPr sz="1725"/>
              <a:t>Current status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9180" y="2311146"/>
            <a:ext cx="3566160" cy="1220334"/>
          </a:xfrm>
          <a:prstGeom prst="rect">
            <a:avLst/>
          </a:prstGeom>
          <a:noFill/>
        </p:spPr>
        <p:txBody>
          <a:bodyPr wrap="square" lIns="54864" tIns="13716" rIns="54864" bIns="13716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  <a:latin typeface="Aptos"/>
              </a:defRPr>
            </a:pPr>
            <a:r>
              <a:rPr sz="1350"/>
              <a:t>Project defined but not yet constructed</a:t>
            </a:r>
          </a:p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  <a:latin typeface="Aptos"/>
              </a:defRPr>
            </a:pPr>
            <a:r>
              <a:rPr sz="1350"/>
              <a:t>Architectural plans and construction budget exist</a:t>
            </a:r>
          </a:p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  <a:latin typeface="Aptos"/>
              </a:defRPr>
            </a:pPr>
            <a:r>
              <a:rPr sz="1350"/>
              <a:t>Current reception is handled within the existing psychological consultation room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0090" y="4286250"/>
            <a:ext cx="7612380" cy="685800"/>
          </a:xfrm>
          <a:prstGeom prst="roundRect">
            <a:avLst/>
          </a:prstGeom>
          <a:solidFill>
            <a:srgbClr val="F6F0E4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720090" y="4286250"/>
            <a:ext cx="54864" cy="68580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4"/>
          <p:cNvSpPr txBox="1"/>
          <p:nvPr/>
        </p:nvSpPr>
        <p:spPr>
          <a:xfrm>
            <a:off x="870966" y="4409694"/>
            <a:ext cx="1226618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Why this matters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0966" y="4663440"/>
            <a:ext cx="737235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In trauma-informed care, the first contact and emotional stabilization can influence the child’s future rehabilitation process. This makes the unit strategically important, but likely more suitable for a separate phased project.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8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097280"/>
            <a:ext cx="4279505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/>
              <a:t>Possible Initial Collaboration Areas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1508760"/>
            <a:ext cx="5016117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Limited, concrete interventions within available budget and after local technical validation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018" y="5712714"/>
            <a:ext cx="219932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4350" y="185166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/>
        </p:nvSpPr>
        <p:spPr>
          <a:xfrm>
            <a:off x="514350" y="1851660"/>
            <a:ext cx="54864" cy="92583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10"/>
          <p:cNvSpPr txBox="1"/>
          <p:nvPr/>
        </p:nvSpPr>
        <p:spPr>
          <a:xfrm>
            <a:off x="665227" y="1975104"/>
            <a:ext cx="736099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Drainage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226" y="222885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Repair drainage problem in teenagers’ bathrooms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57550" y="185166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3257550" y="1851660"/>
            <a:ext cx="54864" cy="92583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4"/>
          <p:cNvSpPr txBox="1"/>
          <p:nvPr/>
        </p:nvSpPr>
        <p:spPr>
          <a:xfrm>
            <a:off x="3408426" y="1975104"/>
            <a:ext cx="106792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Security fence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8426" y="222885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Improve damaged electrical security fence if only minor work is required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00750" y="185166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7"/>
          <p:cNvSpPr/>
          <p:nvPr/>
        </p:nvSpPr>
        <p:spPr>
          <a:xfrm>
            <a:off x="6000750" y="1851660"/>
            <a:ext cx="54864" cy="92583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8"/>
          <p:cNvSpPr txBox="1"/>
          <p:nvPr/>
        </p:nvSpPr>
        <p:spPr>
          <a:xfrm>
            <a:off x="6151626" y="1975104"/>
            <a:ext cx="87556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Computers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51626" y="222885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Purchase 3–4 modern desktop computers for children’s education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4350" y="308610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Rectangle 21"/>
          <p:cNvSpPr/>
          <p:nvPr/>
        </p:nvSpPr>
        <p:spPr>
          <a:xfrm>
            <a:off x="514350" y="3086100"/>
            <a:ext cx="54864" cy="92583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TextBox 22"/>
          <p:cNvSpPr txBox="1"/>
          <p:nvPr/>
        </p:nvSpPr>
        <p:spPr>
          <a:xfrm>
            <a:off x="665226" y="3209544"/>
            <a:ext cx="686406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TV room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226" y="346329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Install a larger TV for the children’s TV room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57550" y="308610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6" name="Rectangle 25"/>
          <p:cNvSpPr/>
          <p:nvPr/>
        </p:nvSpPr>
        <p:spPr>
          <a:xfrm>
            <a:off x="3257550" y="3086100"/>
            <a:ext cx="54864" cy="925830"/>
          </a:xfrm>
          <a:prstGeom prst="rect">
            <a:avLst/>
          </a:prstGeom>
          <a:solidFill>
            <a:srgbClr val="2575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7" name="TextBox 26"/>
          <p:cNvSpPr txBox="1"/>
          <p:nvPr/>
        </p:nvSpPr>
        <p:spPr>
          <a:xfrm>
            <a:off x="3408426" y="3209544"/>
            <a:ext cx="91884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Dormitories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08426" y="3463290"/>
            <a:ext cx="2263140" cy="52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Assess air-conditioning / heat pump solution for children’s and teenagers’ dormitories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00750" y="3086100"/>
            <a:ext cx="2503170" cy="9258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0" name="Rectangle 29"/>
          <p:cNvSpPr/>
          <p:nvPr/>
        </p:nvSpPr>
        <p:spPr>
          <a:xfrm>
            <a:off x="6000750" y="3086100"/>
            <a:ext cx="54864" cy="925830"/>
          </a:xfrm>
          <a:prstGeom prst="rect">
            <a:avLst/>
          </a:prstGeom>
          <a:solidFill>
            <a:srgbClr val="C87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1" name="TextBox 30"/>
          <p:cNvSpPr txBox="1"/>
          <p:nvPr/>
        </p:nvSpPr>
        <p:spPr>
          <a:xfrm>
            <a:off x="6151626" y="3209544"/>
            <a:ext cx="670376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D2B37"/>
                </a:solidFill>
                <a:latin typeface="Aptos"/>
              </a:defRPr>
            </a:pPr>
            <a:r>
              <a:rPr sz="1050"/>
              <a:t>Lighting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51626" y="3463290"/>
            <a:ext cx="2263140" cy="38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22222"/>
                </a:solidFill>
                <a:latin typeface="Aptos"/>
              </a:defRPr>
            </a:pPr>
            <a:r>
              <a:rPr sz="938"/>
              <a:t>Improve lighting in selected outdoor areas and parts of the bedrooms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4752595"/>
            <a:ext cx="7680960" cy="408702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650" b="1">
                <a:solidFill>
                  <a:srgbClr val="1D2B37"/>
                </a:solidFill>
                <a:latin typeface="Aptos"/>
              </a:defRPr>
            </a:pPr>
            <a:r>
              <a:rPr sz="1238"/>
              <a:t>All items should be prioritized according to safety, urgency, feasibility, local quotations and the project budget.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" y="1049274"/>
            <a:ext cx="377190" cy="413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097280"/>
            <a:ext cx="2566793" cy="3462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3000" b="1">
                <a:solidFill>
                  <a:srgbClr val="1D2B37"/>
                </a:solidFill>
                <a:latin typeface="Aptos Display"/>
              </a:defRPr>
            </a:pPr>
            <a:r>
              <a:rPr sz="2250"/>
              <a:t>Proposed 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5" y="1508760"/>
            <a:ext cx="4216219" cy="242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26C75"/>
                </a:solidFill>
                <a:latin typeface="Aptos"/>
              </a:defRPr>
            </a:pPr>
            <a:r>
              <a:rPr sz="975"/>
              <a:t>A cautious stepwise approach for realistic and transparent implementation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5692140"/>
            <a:ext cx="8298180" cy="9525"/>
          </a:xfrm>
          <a:prstGeom prst="rect">
            <a:avLst/>
          </a:prstGeom>
          <a:solidFill>
            <a:srgbClr val="D3E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11480" y="5712714"/>
            <a:ext cx="3098925" cy="170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626C75"/>
                </a:solidFill>
                <a:latin typeface="Aptos"/>
              </a:defRPr>
            </a:pPr>
            <a:r>
              <a:rPr sz="510"/>
              <a:t>Source: Visit Report and additional information – Santuario Hogar Guadalupano / Casa Hogar Mexiquito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8751" y="5712714"/>
            <a:ext cx="255199" cy="1731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00">
                <a:solidFill>
                  <a:srgbClr val="626C75"/>
                </a:solidFill>
                <a:latin typeface="Aptos"/>
              </a:defRPr>
            </a:pPr>
            <a:r>
              <a:rPr sz="525"/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" y="2263139"/>
            <a:ext cx="174879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TextBox 9"/>
          <p:cNvSpPr txBox="1"/>
          <p:nvPr/>
        </p:nvSpPr>
        <p:spPr>
          <a:xfrm>
            <a:off x="685800" y="2420873"/>
            <a:ext cx="1611630" cy="373949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3000" b="1">
                <a:solidFill>
                  <a:srgbClr val="257571"/>
                </a:solidFill>
                <a:latin typeface="Aptos"/>
              </a:defRPr>
            </a:pPr>
            <a:r>
              <a:rPr sz="225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" y="2914650"/>
            <a:ext cx="1508760" cy="206660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550" b="1">
                <a:solidFill>
                  <a:srgbClr val="1D2B37"/>
                </a:solidFill>
                <a:latin typeface="Aptos"/>
              </a:defRPr>
            </a:pPr>
            <a:r>
              <a:rPr sz="1163"/>
              <a:t>Confirm priorities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4380" y="3243835"/>
            <a:ext cx="1474470" cy="436273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180" b="0">
                <a:solidFill>
                  <a:srgbClr val="222222"/>
                </a:solidFill>
                <a:latin typeface="Aptos"/>
              </a:defRPr>
            </a:pPr>
            <a:r>
              <a:rPr sz="885"/>
              <a:t>Validate the most urgent needs with Casa Hogar leadership.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263139"/>
            <a:ext cx="174879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TextBox 13"/>
          <p:cNvSpPr txBox="1"/>
          <p:nvPr/>
        </p:nvSpPr>
        <p:spPr>
          <a:xfrm>
            <a:off x="2811779" y="2420873"/>
            <a:ext cx="1611630" cy="373949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3000" b="1">
                <a:solidFill>
                  <a:srgbClr val="C87A52"/>
                </a:solidFill>
                <a:latin typeface="Aptos"/>
              </a:defRPr>
            </a:pPr>
            <a:r>
              <a:rPr sz="225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6643" y="2914650"/>
            <a:ext cx="1508760" cy="385618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550" b="1">
                <a:solidFill>
                  <a:srgbClr val="1D2B37"/>
                </a:solidFill>
                <a:latin typeface="Aptos"/>
              </a:defRPr>
            </a:pPr>
            <a:r>
              <a:rPr sz="1163"/>
              <a:t>Technical assessment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0360" y="3243835"/>
            <a:ext cx="1474470" cy="436273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180" b="0">
                <a:solidFill>
                  <a:srgbClr val="222222"/>
                </a:solidFill>
                <a:latin typeface="Aptos"/>
              </a:defRPr>
            </a:pPr>
            <a:r>
              <a:rPr sz="885"/>
              <a:t>Obtain local inspection and written quotations for each intervention.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69180" y="2263139"/>
            <a:ext cx="174879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TextBox 17"/>
          <p:cNvSpPr txBox="1"/>
          <p:nvPr/>
        </p:nvSpPr>
        <p:spPr>
          <a:xfrm>
            <a:off x="4937760" y="2420873"/>
            <a:ext cx="1611630" cy="373949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3000" b="1">
                <a:solidFill>
                  <a:srgbClr val="257571"/>
                </a:solidFill>
                <a:latin typeface="Aptos"/>
              </a:defRPr>
            </a:pPr>
            <a:r>
              <a:rPr sz="2250"/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2624" y="2914650"/>
            <a:ext cx="1508760" cy="206660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550" b="1">
                <a:solidFill>
                  <a:srgbClr val="1D2B37"/>
                </a:solidFill>
                <a:latin typeface="Aptos"/>
              </a:defRPr>
            </a:pPr>
            <a:r>
              <a:rPr sz="1163"/>
              <a:t>Budget decision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6340" y="3243835"/>
            <a:ext cx="1474470" cy="436273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180" b="0">
                <a:solidFill>
                  <a:srgbClr val="222222"/>
                </a:solidFill>
                <a:latin typeface="Aptos"/>
              </a:defRPr>
            </a:pPr>
            <a:r>
              <a:rPr sz="885"/>
              <a:t>Match proposed activities with available funding and administrative feasibility.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95160" y="2263139"/>
            <a:ext cx="174879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E8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TextBox 21"/>
          <p:cNvSpPr txBox="1"/>
          <p:nvPr/>
        </p:nvSpPr>
        <p:spPr>
          <a:xfrm>
            <a:off x="7063740" y="2420873"/>
            <a:ext cx="1611630" cy="373949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3000" b="1">
                <a:solidFill>
                  <a:srgbClr val="C87A52"/>
                </a:solidFill>
                <a:latin typeface="Aptos"/>
              </a:defRPr>
            </a:pPr>
            <a:r>
              <a:rPr sz="2250"/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8604" y="2914650"/>
            <a:ext cx="1508760" cy="206660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550" b="1">
                <a:solidFill>
                  <a:srgbClr val="1D2B37"/>
                </a:solidFill>
                <a:latin typeface="Aptos"/>
              </a:defRPr>
            </a:pPr>
            <a:r>
              <a:rPr sz="1163"/>
              <a:t>Implementation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0" y="3243835"/>
            <a:ext cx="1474470" cy="436273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180" b="0">
                <a:solidFill>
                  <a:srgbClr val="222222"/>
                </a:solidFill>
                <a:latin typeface="Aptos"/>
              </a:defRPr>
            </a:pPr>
            <a:r>
              <a:rPr sz="885"/>
              <a:t>Define timeline, responsible persons, documentation, and follow-up.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732021"/>
            <a:ext cx="7680960" cy="408702"/>
          </a:xfrm>
          <a:prstGeom prst="rect">
            <a:avLst/>
          </a:prstGeom>
          <a:noFill/>
        </p:spPr>
        <p:txBody>
          <a:bodyPr wrap="square" lIns="34290" tIns="13716" rIns="34290" bIns="13716">
            <a:spAutoFit/>
          </a:bodyPr>
          <a:lstStyle/>
          <a:p>
            <a:pPr algn="ctr">
              <a:defRPr sz="1650" b="1">
                <a:solidFill>
                  <a:srgbClr val="1D2B37"/>
                </a:solidFill>
                <a:latin typeface="Aptos"/>
              </a:defRPr>
            </a:pPr>
            <a:r>
              <a:rPr sz="1238"/>
              <a:t>The initial collaboration should start with small, well-defined actions and avoid large commitments before technical, financial and administrative clarity is achieved.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9491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1002166"/>
            <a:ext cx="7202456" cy="137158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Key Implication for Health Initiatives for </a:t>
            </a:r>
            <a:r>
              <a:rPr lang="en-US" dirty="0" err="1">
                <a:solidFill>
                  <a:srgbClr val="FFFFFF"/>
                </a:solidFill>
              </a:rPr>
              <a:t>fundacion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nur</a:t>
            </a:r>
            <a:endParaRPr lang="en-US" dirty="0">
              <a:solidFill>
                <a:srgbClr val="FFFFFF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2611819"/>
            <a:ext cx="914615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85" y="2837039"/>
            <a:ext cx="7077303" cy="3215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Effective programs often combine:</a:t>
            </a:r>
          </a:p>
          <a:p>
            <a:r>
              <a:rPr lang="en-US" dirty="0"/>
              <a:t>Stabilize mobile outreach services and connect them to central clinics</a:t>
            </a:r>
          </a:p>
          <a:p>
            <a:r>
              <a:rPr dirty="0"/>
              <a:t>• Partnerships with local NGOs</a:t>
            </a:r>
            <a:r>
              <a:rPr lang="sv-SE" dirty="0"/>
              <a:t> </a:t>
            </a:r>
            <a:r>
              <a:rPr lang="sv-SE" dirty="0" err="1"/>
              <a:t>would</a:t>
            </a:r>
            <a:r>
              <a:rPr lang="sv-SE" dirty="0"/>
              <a:t> be optimal </a:t>
            </a:r>
            <a:r>
              <a:rPr lang="sv-SE" dirty="0" err="1"/>
              <a:t>but</a:t>
            </a:r>
            <a:r>
              <a:rPr lang="sv-SE" dirty="0"/>
              <a:t> it has not be </a:t>
            </a:r>
            <a:r>
              <a:rPr lang="sv-SE" dirty="0" err="1"/>
              <a:t>possible</a:t>
            </a:r>
            <a:r>
              <a:rPr lang="sv-SE" dirty="0"/>
              <a:t> </a:t>
            </a:r>
            <a:r>
              <a:rPr lang="sv-SE" dirty="0" err="1"/>
              <a:t>yet</a:t>
            </a:r>
            <a:r>
              <a:rPr lang="sv-SE" dirty="0"/>
              <a:t>.</a:t>
            </a:r>
            <a:endParaRPr dirty="0"/>
          </a:p>
          <a:p>
            <a:r>
              <a:rPr dirty="0"/>
              <a:t>• Preventive care and education</a:t>
            </a:r>
          </a:p>
          <a:p>
            <a:r>
              <a:rPr dirty="0"/>
              <a:t>• Support for transportation and medications</a:t>
            </a:r>
            <a:endParaRPr lang="sv-SE" dirty="0"/>
          </a:p>
          <a:p>
            <a:endParaRPr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1" y="1303020"/>
            <a:ext cx="2825614" cy="4521583"/>
          </a:xfrm>
        </p:spPr>
        <p:txBody>
          <a:bodyPr>
            <a:normAutofit/>
          </a:bodyPr>
          <a:lstStyle/>
          <a:p>
            <a:r>
              <a:rPr lang="sv-SE" dirty="0" err="1">
                <a:solidFill>
                  <a:srgbClr val="FFFFFF"/>
                </a:solidFill>
              </a:rPr>
              <a:t>Fundacion</a:t>
            </a:r>
            <a:r>
              <a:rPr lang="sv-SE" dirty="0">
                <a:solidFill>
                  <a:srgbClr val="FFFFFF"/>
                </a:solidFill>
              </a:rPr>
              <a:t> </a:t>
            </a:r>
            <a:r>
              <a:rPr lang="sv-SE" dirty="0" err="1">
                <a:solidFill>
                  <a:srgbClr val="FFFFFF"/>
                </a:solidFill>
              </a:rPr>
              <a:t>Nur’s</a:t>
            </a:r>
            <a:r>
              <a:rPr lang="sv-SE" dirty="0">
                <a:solidFill>
                  <a:srgbClr val="FFFFFF"/>
                </a:solidFill>
              </a:rPr>
              <a:t> </a:t>
            </a:r>
            <a:r>
              <a:rPr lang="sv-SE" dirty="0" err="1">
                <a:solidFill>
                  <a:srgbClr val="FFFFFF"/>
                </a:solidFill>
              </a:rPr>
              <a:t>Role</a:t>
            </a:r>
            <a:r>
              <a:rPr lang="sv-SE" dirty="0">
                <a:solidFill>
                  <a:srgbClr val="FFFFFF"/>
                </a:solidFill>
              </a:rPr>
              <a:t> as a NGO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195" y="1240077"/>
            <a:ext cx="4526120" cy="4916465"/>
          </a:xfrm>
        </p:spPr>
        <p:txBody>
          <a:bodyPr anchor="t">
            <a:normAutofit fontScale="70000" lnSpcReduction="20000"/>
          </a:bodyPr>
          <a:lstStyle/>
          <a:p>
            <a:r>
              <a:rPr lang="en-US" dirty="0"/>
              <a:t>Organizations like Patronato Pro </a:t>
            </a:r>
            <a:r>
              <a:rPr lang="en-US" dirty="0" err="1"/>
              <a:t>Niños</a:t>
            </a:r>
            <a:r>
              <a:rPr lang="en-US" dirty="0"/>
              <a:t>, but with a modified working model, help bridge healthcare gaps through:</a:t>
            </a:r>
          </a:p>
          <a:p>
            <a:r>
              <a:rPr lang="en-US" dirty="0"/>
              <a:t>• Strengthening existing public healthcare services, including both stationary and mobile clinics, as well as other NGO clinics, </a:t>
            </a:r>
            <a:br>
              <a:rPr lang="en-US" dirty="0"/>
            </a:br>
            <a:r>
              <a:rPr lang="en-US" dirty="0"/>
              <a:t>• Digitalization of social and medical records, as well as improvement of the approach to chronic diseases and coverage of certain essential medications that are currently lacking within the healthcare system</a:t>
            </a:r>
          </a:p>
          <a:p>
            <a:r>
              <a:rPr lang="en-US" dirty="0"/>
              <a:t>• Utilizing existing social networks and community-based support systems</a:t>
            </a:r>
            <a:br>
              <a:rPr lang="en-US" dirty="0"/>
            </a:br>
            <a:r>
              <a:rPr lang="en-US" dirty="0"/>
              <a:t>• School-based care</a:t>
            </a:r>
            <a:br>
              <a:rPr lang="en-US" dirty="0"/>
            </a:br>
            <a:r>
              <a:rPr lang="en-US" dirty="0"/>
              <a:t>• Preventive programs</a:t>
            </a:r>
            <a:br>
              <a:rPr lang="en-US" dirty="0"/>
            </a:br>
            <a:r>
              <a:rPr lang="en-US" dirty="0"/>
              <a:t>• Pilot projects in areas with moderate psychosocial and security-related challenges</a:t>
            </a:r>
            <a:br>
              <a:rPr lang="en-US" dirty="0"/>
            </a:br>
            <a:r>
              <a:rPr lang="en-US" dirty="0"/>
              <a:t>• Support for vulnerable families through financial counseling and other social interventions, collaboration with other NGO:s such as </a:t>
            </a:r>
            <a:r>
              <a:rPr lang="sv-SE" dirty="0" err="1"/>
              <a:t>Casa</a:t>
            </a:r>
            <a:r>
              <a:rPr lang="sv-SE" dirty="0"/>
              <a:t> </a:t>
            </a:r>
            <a:r>
              <a:rPr lang="sv-SE" dirty="0" err="1"/>
              <a:t>Hogar</a:t>
            </a:r>
            <a:r>
              <a:rPr lang="sv-SE" dirty="0"/>
              <a:t> </a:t>
            </a:r>
            <a:r>
              <a:rPr lang="sv-SE" dirty="0" err="1"/>
              <a:t>Mexiquito</a:t>
            </a:r>
            <a:r>
              <a:rPr lang="sv-SE" dirty="0"/>
              <a:t>,</a:t>
            </a:r>
            <a:r>
              <a:rPr lang="en-US" dirty="0"/>
              <a:t> or </a:t>
            </a:r>
            <a:r>
              <a:rPr lang="en-US"/>
              <a:t>NGO for assistance </a:t>
            </a:r>
            <a:r>
              <a:rPr lang="en-US" dirty="0"/>
              <a:t>with water sanitation and basic community infrastructure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Strategic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Clinic + outreach + diagnostics + affordable medicines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Medication</a:t>
            </a:r>
            <a:r>
              <a:rPr lang="sv-SE" dirty="0"/>
              <a:t> </a:t>
            </a:r>
            <a:r>
              <a:rPr lang="sv-SE" dirty="0" err="1"/>
              <a:t>Procurement</a:t>
            </a:r>
            <a:r>
              <a:rPr lang="sv-SE" dirty="0"/>
              <a:t>:</a:t>
            </a:r>
          </a:p>
          <a:p>
            <a:pPr marL="0" indent="0">
              <a:buNone/>
            </a:pPr>
            <a:r>
              <a:rPr lang="en-US" dirty="0"/>
              <a:t>International NGO wholesalers can reduce cost x 2–5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Additional</a:t>
            </a:r>
            <a:r>
              <a:rPr lang="sv-SE" dirty="0"/>
              <a:t> </a:t>
            </a:r>
            <a:r>
              <a:rPr lang="sv-SE" dirty="0" err="1"/>
              <a:t>needs</a:t>
            </a:r>
            <a:r>
              <a:rPr lang="sv-SE" dirty="0"/>
              <a:t>/ service private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dirty="0"/>
              <a:t>Hub clinic + mobile outreach teams</a:t>
            </a:r>
            <a:endParaRPr lang="sv-SE" dirty="0"/>
          </a:p>
          <a:p>
            <a:pPr marL="0" indent="0">
              <a:buNone/>
            </a:pPr>
            <a:r>
              <a:rPr lang="sv-SE" dirty="0" err="1"/>
              <a:t>Additional</a:t>
            </a:r>
            <a:r>
              <a:rPr lang="sv-SE" dirty="0"/>
              <a:t> service:</a:t>
            </a:r>
          </a:p>
          <a:p>
            <a:pPr marL="0" indent="0">
              <a:buNone/>
            </a:pPr>
            <a:r>
              <a:rPr lang="sv-SE" dirty="0"/>
              <a:t>Laboratory Setup</a:t>
            </a:r>
          </a:p>
          <a:p>
            <a:r>
              <a:rPr lang="sv-SE" dirty="0"/>
              <a:t>Startup ~ 7000-15000USD</a:t>
            </a:r>
          </a:p>
          <a:p>
            <a:r>
              <a:rPr lang="sv-SE" dirty="0"/>
              <a:t>Tests: CBC, </a:t>
            </a:r>
            <a:r>
              <a:rPr lang="sv-SE" dirty="0" err="1"/>
              <a:t>glucose</a:t>
            </a:r>
            <a:r>
              <a:rPr lang="sv-SE" dirty="0"/>
              <a:t>, HbA1c, CRP, </a:t>
            </a:r>
            <a:r>
              <a:rPr lang="sv-SE" dirty="0" err="1"/>
              <a:t>urinalysis</a:t>
            </a:r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Radiology Access in Private </a:t>
            </a:r>
          </a:p>
          <a:p>
            <a:r>
              <a:rPr lang="sv-SE" dirty="0"/>
              <a:t>X‑</a:t>
            </a:r>
            <a:r>
              <a:rPr lang="sv-SE" dirty="0" err="1"/>
              <a:t>ray</a:t>
            </a:r>
            <a:r>
              <a:rPr lang="sv-SE" dirty="0"/>
              <a:t> 20–70 USD</a:t>
            </a:r>
          </a:p>
          <a:p>
            <a:r>
              <a:rPr lang="sv-SE" dirty="0"/>
              <a:t>Ultrasound 50–100 USD</a:t>
            </a:r>
          </a:p>
          <a:p>
            <a:r>
              <a:rPr lang="sv-SE" dirty="0"/>
              <a:t>CT 200–400 USD</a:t>
            </a:r>
          </a:p>
          <a:p>
            <a:r>
              <a:rPr lang="sv-SE" dirty="0"/>
              <a:t>MRI 400–700 USD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NGO </a:t>
            </a:r>
            <a:r>
              <a:rPr lang="sv-SE" dirty="0" err="1"/>
              <a:t>stationary</a:t>
            </a:r>
            <a:r>
              <a:rPr lang="sv-SE" dirty="0"/>
              <a:t>/mobile dental </a:t>
            </a:r>
            <a:r>
              <a:rPr dirty="0"/>
              <a:t>Clinic</a:t>
            </a:r>
            <a:r>
              <a:rPr lang="sv-SE" dirty="0"/>
              <a:t> </a:t>
            </a:r>
            <a:r>
              <a:rPr lang="sv-SE" dirty="0" err="1"/>
              <a:t>estimated</a:t>
            </a:r>
            <a:r>
              <a:rPr dirty="0"/>
              <a:t> Cost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b="1" dirty="0" err="1"/>
              <a:t>Stationary</a:t>
            </a:r>
            <a:r>
              <a:rPr lang="sv-SE" b="1" dirty="0"/>
              <a:t>:</a:t>
            </a:r>
          </a:p>
          <a:p>
            <a:r>
              <a:rPr lang="sv-SE" dirty="0"/>
              <a:t>120,000 USD(a part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Salud</a:t>
            </a:r>
            <a:r>
              <a:rPr lang="sv-SE" dirty="0"/>
              <a:t> </a:t>
            </a:r>
            <a:r>
              <a:rPr lang="sv-SE" dirty="0" err="1"/>
              <a:t>location</a:t>
            </a:r>
            <a:r>
              <a:rPr lang="sv-SE" dirty="0"/>
              <a:t>)-180,000 USD(</a:t>
            </a:r>
            <a:r>
              <a:rPr lang="sv-SE" dirty="0" err="1"/>
              <a:t>half</a:t>
            </a:r>
            <a:r>
              <a:rPr lang="sv-SE" dirty="0"/>
              <a:t> mobile </a:t>
            </a:r>
            <a:r>
              <a:rPr lang="sv-SE" dirty="0" err="1"/>
              <a:t>buss-station</a:t>
            </a:r>
            <a:r>
              <a:rPr lang="sv-SE" dirty="0"/>
              <a:t>/ container) </a:t>
            </a:r>
            <a:r>
              <a:rPr dirty="0"/>
              <a:t>investment</a:t>
            </a:r>
            <a:r>
              <a:rPr lang="sv-SE" dirty="0"/>
              <a:t> (2 </a:t>
            </a:r>
            <a:r>
              <a:rPr lang="sv-SE" dirty="0" err="1"/>
              <a:t>units</a:t>
            </a:r>
            <a:r>
              <a:rPr lang="sv-SE" dirty="0"/>
              <a:t> ,</a:t>
            </a:r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advanced</a:t>
            </a:r>
            <a:r>
              <a:rPr lang="sv-SE" dirty="0"/>
              <a:t> </a:t>
            </a:r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middle</a:t>
            </a:r>
            <a:r>
              <a:rPr lang="sv-SE" dirty="0"/>
              <a:t> </a:t>
            </a:r>
            <a:r>
              <a:rPr lang="sv-SE" dirty="0" err="1"/>
              <a:t>class</a:t>
            </a:r>
            <a:r>
              <a:rPr lang="sv-SE" dirty="0"/>
              <a:t> in same </a:t>
            </a:r>
            <a:r>
              <a:rPr lang="sv-SE" dirty="0" err="1"/>
              <a:t>clinic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electronic</a:t>
            </a:r>
            <a:r>
              <a:rPr lang="sv-SE" dirty="0"/>
              <a:t> X-</a:t>
            </a:r>
            <a:r>
              <a:rPr lang="sv-SE" dirty="0" err="1"/>
              <a:t>ray</a:t>
            </a:r>
            <a:r>
              <a:rPr lang="sv-SE" dirty="0"/>
              <a:t>+ (35-40% material, personal, </a:t>
            </a:r>
            <a:r>
              <a:rPr lang="sv-SE" dirty="0" err="1"/>
              <a:t>maintenance</a:t>
            </a:r>
            <a:r>
              <a:rPr lang="sv-SE" dirty="0"/>
              <a:t>/ </a:t>
            </a:r>
            <a:r>
              <a:rPr lang="sv-SE" dirty="0" err="1"/>
              <a:t>year</a:t>
            </a:r>
            <a:r>
              <a:rPr lang="sv-SE" dirty="0"/>
              <a:t>)</a:t>
            </a:r>
            <a:endParaRPr dirty="0"/>
          </a:p>
          <a:p>
            <a:r>
              <a:rPr dirty="0"/>
              <a:t>Capacity ~</a:t>
            </a:r>
            <a:r>
              <a:rPr lang="sv-SE" dirty="0"/>
              <a:t>5000-65</a:t>
            </a:r>
            <a:r>
              <a:rPr dirty="0"/>
              <a:t>00– </a:t>
            </a:r>
            <a:r>
              <a:rPr lang="sv-SE" dirty="0" err="1"/>
              <a:t>treatment</a:t>
            </a:r>
            <a:r>
              <a:rPr dirty="0"/>
              <a:t>/year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Mobile:</a:t>
            </a:r>
          </a:p>
          <a:p>
            <a:r>
              <a:rPr lang="sv-SE" dirty="0"/>
              <a:t>60,000 USD investment( 2 simple </a:t>
            </a:r>
            <a:r>
              <a:rPr lang="sv-SE" dirty="0" err="1"/>
              <a:t>unit</a:t>
            </a:r>
            <a:r>
              <a:rPr lang="sv-SE" dirty="0"/>
              <a:t> inkluderande </a:t>
            </a:r>
            <a:r>
              <a:rPr lang="sv-SE" dirty="0" err="1"/>
              <a:t>vehicle</a:t>
            </a:r>
            <a:r>
              <a:rPr lang="sv-SE" dirty="0"/>
              <a:t>)+ (40-50% material, personal, </a:t>
            </a:r>
            <a:r>
              <a:rPr lang="sv-SE" dirty="0" err="1"/>
              <a:t>maintenance</a:t>
            </a:r>
            <a:r>
              <a:rPr lang="sv-SE" dirty="0"/>
              <a:t>)</a:t>
            </a:r>
          </a:p>
          <a:p>
            <a:r>
              <a:rPr lang="sv-SE" dirty="0"/>
              <a:t>Capacity ~10 000-13 000– screening /</a:t>
            </a:r>
            <a:r>
              <a:rPr lang="sv-SE" dirty="0" err="1"/>
              <a:t>year</a:t>
            </a:r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Clusters of Vulnerable Communities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Puerto de Nieto</a:t>
            </a:r>
          </a:p>
          <a:p>
            <a:r>
              <a:t>Los Rodríguez</a:t>
            </a:r>
          </a:p>
          <a:p>
            <a:r>
              <a:t>Corral de Piedra</a:t>
            </a:r>
          </a:p>
          <a:p>
            <a:r>
              <a:t>Jalpa region</a:t>
            </a:r>
          </a:p>
          <a:p>
            <a:r>
              <a:t>Banda region</a:t>
            </a:r>
          </a:p>
          <a:p>
            <a:r>
              <a:t>La Cieneguita</a:t>
            </a:r>
          </a:p>
          <a:p>
            <a:r>
              <a:t>Alcocer</a:t>
            </a:r>
          </a:p>
        </p:txBody>
      </p:sp>
    </p:spTree>
    <p:extLst>
      <p:ext uri="{BB962C8B-B14F-4D97-AF65-F5344CB8AC3E}">
        <p14:creationId xmlns:p14="http://schemas.microsoft.com/office/powerpoint/2010/main" val="30893149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Optimal Location for New</a:t>
            </a:r>
            <a:r>
              <a:rPr lang="sv-SE" dirty="0"/>
              <a:t> dental </a:t>
            </a:r>
            <a:r>
              <a:rPr dirty="0"/>
              <a:t>Health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Central to several communities</a:t>
            </a:r>
          </a:p>
          <a:p>
            <a:pPr marL="0" indent="0">
              <a:buNone/>
            </a:pPr>
            <a:r>
              <a:rPr lang="en-US" dirty="0"/>
              <a:t>Reduces travel time for rural population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 err="1"/>
              <a:t>Corralejo</a:t>
            </a:r>
            <a:r>
              <a:rPr lang="sv-SE" dirty="0"/>
              <a:t>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may</a:t>
            </a:r>
            <a:r>
              <a:rPr lang="sv-SE" dirty="0"/>
              <a:t> cover </a:t>
            </a:r>
          </a:p>
          <a:p>
            <a:r>
              <a:rPr lang="sv-SE" dirty="0"/>
              <a:t>Los Rodríguez</a:t>
            </a:r>
          </a:p>
          <a:p>
            <a:r>
              <a:rPr lang="sv-SE" dirty="0"/>
              <a:t>Corral de </a:t>
            </a:r>
            <a:r>
              <a:rPr lang="sv-SE" dirty="0" err="1"/>
              <a:t>Piedra</a:t>
            </a:r>
            <a:endParaRPr lang="sv-SE" dirty="0"/>
          </a:p>
          <a:p>
            <a:r>
              <a:rPr dirty="0"/>
              <a:t>Puerto de Nieto corridor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Conceptual Map – San Miguel de Allende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914400"/>
            <a:ext cx="8229600" cy="457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 flipH="1">
            <a:off x="3355848" y="3200400"/>
            <a:ext cx="458322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922775" y="3200399"/>
            <a:ext cx="17453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 err="1"/>
              <a:t>Corralejo</a:t>
            </a:r>
            <a:r>
              <a:rPr lang="sv-SE" dirty="0"/>
              <a:t> (</a:t>
            </a:r>
            <a:r>
              <a:rPr lang="sv-SE" dirty="0" err="1"/>
              <a:t>proposed</a:t>
            </a:r>
            <a:r>
              <a:rPr lang="sv-SE" dirty="0"/>
              <a:t> dental </a:t>
            </a:r>
            <a:r>
              <a:rPr lang="sv-SE" dirty="0" err="1"/>
              <a:t>clinic</a:t>
            </a:r>
            <a:r>
              <a:rPr lang="sv-SE" dirty="0"/>
              <a:t>)</a:t>
            </a:r>
          </a:p>
          <a:p>
            <a:endParaRPr dirty="0"/>
          </a:p>
        </p:txBody>
      </p:sp>
      <p:sp>
        <p:nvSpPr>
          <p:cNvPr id="6" name="Oval 5"/>
          <p:cNvSpPr/>
          <p:nvPr/>
        </p:nvSpPr>
        <p:spPr>
          <a:xfrm>
            <a:off x="5943600" y="36576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0" y="3657600"/>
            <a:ext cx="17453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sv-SE" dirty="0"/>
              <a:t>Corral de </a:t>
            </a:r>
            <a:r>
              <a:rPr lang="sv-SE" dirty="0" err="1"/>
              <a:t>Piedra</a:t>
            </a:r>
            <a:endParaRPr lang="sv-SE" dirty="0"/>
          </a:p>
        </p:txBody>
      </p:sp>
      <p:sp>
        <p:nvSpPr>
          <p:cNvPr id="8" name="Oval 7"/>
          <p:cNvSpPr/>
          <p:nvPr/>
        </p:nvSpPr>
        <p:spPr>
          <a:xfrm>
            <a:off x="5760720" y="438912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55080" y="4361688"/>
            <a:ext cx="172816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sv-SE" dirty="0"/>
              <a:t>Puerto de </a:t>
            </a:r>
            <a:r>
              <a:rPr lang="sv-SE" dirty="0" err="1"/>
              <a:t>Nieto</a:t>
            </a:r>
            <a:endParaRPr dirty="0"/>
          </a:p>
        </p:txBody>
      </p:sp>
      <p:sp>
        <p:nvSpPr>
          <p:cNvPr id="10" name="Oval 9"/>
          <p:cNvSpPr/>
          <p:nvPr/>
        </p:nvSpPr>
        <p:spPr>
          <a:xfrm>
            <a:off x="7040880" y="237744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08285" y="2377440"/>
            <a:ext cx="152317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sv-SE" dirty="0"/>
              <a:t>Los Rodríguez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76989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pic>
        <p:nvPicPr>
          <p:cNvPr id="23" name="Picture 9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4" name="Straight Connector 11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3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15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7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70D6624-11F9-7183-F3A0-940B7C123C5E}"/>
              </a:ext>
            </a:extLst>
          </p:cNvPr>
          <p:cNvSpPr txBox="1"/>
          <p:nvPr/>
        </p:nvSpPr>
        <p:spPr>
          <a:xfrm>
            <a:off x="3529195" y="1240077"/>
            <a:ext cx="4526120" cy="491646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</a:pPr>
            <a:r>
              <a:rPr lang="en-US" sz="4000" b="1" dirty="0">
                <a:solidFill>
                  <a:srgbClr val="00B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Relevant links</a:t>
            </a:r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4"/>
              </a:rPr>
              <a:t>https://sufiservice.org/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5"/>
              </a:rPr>
              <a:t>https://sufiservice.org/our-work/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6"/>
              </a:rPr>
              <a:t>https://sufiservice.org/cote-divoire/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7"/>
              </a:rPr>
              <a:t>https://fdjn.ngo/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8"/>
              </a:rPr>
              <a:t>https://youtu.be/cROqKqkNONE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>
              <a:hlinkClick r:id="rId3"/>
            </a:endParaRPr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3"/>
              </a:rPr>
              <a:t>https://www.facebook.com/FoundationNur/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9"/>
              </a:rPr>
              <a:t>https://www.folketsvardcentral.se/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/>
              <a:t>----------------------------------------------------------------------</a:t>
            </a:r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10"/>
              </a:rPr>
              <a:t>https://www.patronatoproninos.org/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11"/>
              </a:rPr>
              <a:t>https://casa.org.mx/en/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hlinkClick r:id="rId12"/>
              </a:rPr>
              <a:t>https://difsanmigueldeallende.gob.mx/</a:t>
            </a: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defTabSz="914400">
              <a:lnSpc>
                <a:spcPct val="110000"/>
              </a:lnSpc>
              <a:spcAft>
                <a:spcPts val="45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3636698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898</TotalTime>
  <Words>3340</Words>
  <Application>Microsoft Office PowerPoint</Application>
  <PresentationFormat>Bildspel på skärmen (4:3)</PresentationFormat>
  <Paragraphs>477</Paragraphs>
  <Slides>88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88</vt:i4>
      </vt:variant>
    </vt:vector>
  </HeadingPairs>
  <TitlesOfParts>
    <vt:vector size="92" baseType="lpstr">
      <vt:lpstr>Arial</vt:lpstr>
      <vt:lpstr>Gill Sans MT</vt:lpstr>
      <vt:lpstr>Galleri</vt:lpstr>
      <vt:lpstr>Worksheet</vt:lpstr>
      <vt:lpstr>San miguel de allende</vt:lpstr>
      <vt:lpstr>PowerPoint-presentation</vt:lpstr>
      <vt:lpstr>San Miguel de Allende – Health &amp; Social Context</vt:lpstr>
      <vt:lpstr>General information San Miguel de Allende</vt:lpstr>
      <vt:lpstr>San Miguel urban (yellow) &amp; RURAL mapp</vt:lpstr>
      <vt:lpstr>Population Overview</vt:lpstr>
      <vt:lpstr>Settlement Structure</vt:lpstr>
      <vt:lpstr>Examples of Vulnerable Areas</vt:lpstr>
      <vt:lpstr>Children in Vulnerable Conditions (Estimates)</vt:lpstr>
      <vt:lpstr>The list of schools i san miguel</vt:lpstr>
      <vt:lpstr>Schools statistic</vt:lpstr>
      <vt:lpstr>School is compulsory in Mexico. </vt:lpstr>
      <vt:lpstr>PowerPoint-presentation</vt:lpstr>
      <vt:lpstr>Schools in the Communities of San Miguel de Allende</vt:lpstr>
      <vt:lpstr>Typical Situation in Small Communities</vt:lpstr>
      <vt:lpstr>Types of Schools Serving Rural Communities</vt:lpstr>
      <vt:lpstr>Geographic Barriers</vt:lpstr>
      <vt:lpstr>Why Many Residents Do Not Fully Benefit from Public Health &amp; Social Services in San Miguel de Allende</vt:lpstr>
      <vt:lpstr>Capacity Limitations</vt:lpstr>
      <vt:lpstr>Limited Healthcare Infrastructure</vt:lpstr>
      <vt:lpstr>Administrative and Insurance Barriers</vt:lpstr>
      <vt:lpstr>Economic Constraints</vt:lpstr>
      <vt:lpstr>Limited Preventive Care Programs</vt:lpstr>
      <vt:lpstr>Why Schools Are Important for Health Programs</vt:lpstr>
      <vt:lpstr>Social and Cultural Factors</vt:lpstr>
      <vt:lpstr>Mexico Public Health Insurance Systems – Overview</vt:lpstr>
      <vt:lpstr>What Services Are Covered</vt:lpstr>
      <vt:lpstr>Main Public Health Insurance Systems in Mexico</vt:lpstr>
      <vt:lpstr>Practical Differences in Access and Quality</vt:lpstr>
      <vt:lpstr>Cost to Patients</vt:lpstr>
      <vt:lpstr>Health System</vt:lpstr>
      <vt:lpstr>PowerPoint-presentation</vt:lpstr>
      <vt:lpstr>Geographic Access Problem</vt:lpstr>
      <vt:lpstr>San Miguel urban mapp</vt:lpstr>
      <vt:lpstr>Caises and 15 Umaps</vt:lpstr>
      <vt:lpstr>Healthcare System Structure</vt:lpstr>
      <vt:lpstr>CAISES san Miguel</vt:lpstr>
      <vt:lpstr>Primary care managers Guanajuato (State Level): Dr. Jorge san miguel (regional level): Dr. Hector,DR Daniel </vt:lpstr>
      <vt:lpstr>Caises inside</vt:lpstr>
      <vt:lpstr>Umaps corralejo</vt:lpstr>
      <vt:lpstr>Umaps corralejo</vt:lpstr>
      <vt:lpstr>Umaps corralejo</vt:lpstr>
      <vt:lpstr>Umaps corralejo</vt:lpstr>
      <vt:lpstr>Umaps corralejo, medicin</vt:lpstr>
      <vt:lpstr>Umaps corralejo Local lab instrument</vt:lpstr>
      <vt:lpstr>Umaps corralejo Neigborhood</vt:lpstr>
      <vt:lpstr>Healthcare Budget Structure</vt:lpstr>
      <vt:lpstr>System Overview</vt:lpstr>
      <vt:lpstr>Primary Care Budget Breakdown – San Miguel (~100M MXN)</vt:lpstr>
      <vt:lpstr>Key Structural Insight</vt:lpstr>
      <vt:lpstr>NGO</vt:lpstr>
      <vt:lpstr>Patronato Pro Niños – Organizational Programs</vt:lpstr>
      <vt:lpstr>Mobile Units</vt:lpstr>
      <vt:lpstr>Patronato center</vt:lpstr>
      <vt:lpstr>Patronatos mobile units</vt:lpstr>
      <vt:lpstr>Mobile units</vt:lpstr>
      <vt:lpstr>Mobile unit</vt:lpstr>
      <vt:lpstr>Inside of dental unit</vt:lpstr>
      <vt:lpstr>Preparation prior visit</vt:lpstr>
      <vt:lpstr>PowerPoint-presentation</vt:lpstr>
      <vt:lpstr>Lomas de la Purísima Primary school &amp; preschool, 70(47+23) students all togheter</vt:lpstr>
      <vt:lpstr>PowerPoint-presentation</vt:lpstr>
      <vt:lpstr>PowerPoint-presentation</vt:lpstr>
      <vt:lpstr>Nutritional package</vt:lpstr>
      <vt:lpstr>Patronato Pro Niños – Annual Production</vt:lpstr>
      <vt:lpstr>Production per Mobile Unit (Estimated)</vt:lpstr>
      <vt:lpstr>Coverage of Communities</vt:lpstr>
      <vt:lpstr>Strategic Implications &amp; Conclusion </vt:lpstr>
      <vt:lpstr>Example NGO Budget</vt:lpstr>
      <vt:lpstr>Priliminary budget ?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Key Implication for Health Initiatives for fundacion nur</vt:lpstr>
      <vt:lpstr>Fundacion Nur’s Role as a NGO</vt:lpstr>
      <vt:lpstr>Strategic Conclusion</vt:lpstr>
      <vt:lpstr>Additional needs/ service private</vt:lpstr>
      <vt:lpstr>NGO stationary/mobile dental Clinic estimated Cost</vt:lpstr>
      <vt:lpstr>Clusters of Vulnerable Communities</vt:lpstr>
      <vt:lpstr>Optimal Location for New dental Health Center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Folkets Vårdcentral</dc:creator>
  <cp:keywords/>
  <dc:description>generated using python-pptx</dc:description>
  <cp:lastModifiedBy>Anoushe Sigaroudi</cp:lastModifiedBy>
  <cp:revision>4</cp:revision>
  <dcterms:created xsi:type="dcterms:W3CDTF">2013-01-27T09:14:16Z</dcterms:created>
  <dcterms:modified xsi:type="dcterms:W3CDTF">2026-08-29T08:21:30Z</dcterms:modified>
  <cp:category/>
</cp:coreProperties>
</file>